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0" r:id="rId2"/>
    <p:sldId id="264" r:id="rId3"/>
    <p:sldId id="265" r:id="rId4"/>
    <p:sldId id="257" r:id="rId5"/>
    <p:sldId id="258" r:id="rId6"/>
    <p:sldId id="259" r:id="rId7"/>
    <p:sldId id="260" r:id="rId8"/>
    <p:sldId id="261" r:id="rId9"/>
    <p:sldId id="263" r:id="rId10"/>
    <p:sldId id="269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4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92142060816681"/>
          <c:y val="0.1646767659809952"/>
          <c:w val="0.84109668814782079"/>
          <c:h val="0.55085973191815463"/>
        </c:manualLayout>
      </c:layout>
      <c:lineChart>
        <c:grouping val="standard"/>
        <c:varyColors val="0"/>
        <c:ser>
          <c:idx val="0"/>
          <c:order val="0"/>
          <c:tx>
            <c:strRef>
              <c:f>'graphs of ind base june'!$J$2</c:f>
              <c:strCache>
                <c:ptCount val="1"/>
                <c:pt idx="0">
                  <c:v>Prosperity (GM)</c:v>
                </c:pt>
              </c:strCache>
            </c:strRef>
          </c:tx>
          <c:spPr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>
              <a:outerShdw dist="25400" dir="2700000" algn="tl" rotWithShape="0">
                <a:schemeClr val="accent2"/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6.1428900021209161E-2"/>
                  <c:y val="-2.44947948560930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1461787584826819E-2"/>
                  <c:y val="-2.69442743417023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515000725576566E-2"/>
                  <c:y val="-5.16942816149577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9110542179424473E-2"/>
                  <c:y val="1.71463563992650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9077654615806892E-2"/>
                  <c:y val="-3.91916717697489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7501252661168008E-2"/>
                  <c:y val="3.91916717697489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1461787584826819E-2"/>
                  <c:y val="-3.18432333129209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1511118930253304E-2"/>
                  <c:y val="2.20453153704837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7.3409167483038718E-2"/>
                  <c:y val="-2.69442743417023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5.1445343803018136E-2"/>
                  <c:y val="-3.18432333129210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5.8492005058125671E-2"/>
                  <c:y val="-3.55810603269647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8946439242828228E-2"/>
                      <c:h val="4.2037404925455955E-2"/>
                    </c:manualLayout>
                  </c15:layout>
                </c:ext>
              </c:extLst>
            </c:dLbl>
            <c:dLbl>
              <c:idx val="11"/>
              <c:layout>
                <c:manualLayout>
                  <c:x val="-7.0472272519955068E-2"/>
                  <c:y val="-4.935404493316607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28575" cap="rnd">
                <a:solidFill>
                  <a:srgbClr val="FFFF00"/>
                </a:solidFill>
                <a:round/>
              </a:ln>
              <a:effectLst/>
            </c:spPr>
            <c:trendlineType val="linear"/>
            <c:dispRSqr val="0"/>
            <c:dispEq val="0"/>
          </c:trendline>
          <c:cat>
            <c:numRef>
              <c:f>'graphs of ind base june'!$A$10:$A$21</c:f>
              <c:numCache>
                <c:formatCode>mmm\-yy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'graphs of ind base june'!$J$10:$J$21</c:f>
              <c:numCache>
                <c:formatCode>0.0</c:formatCode>
                <c:ptCount val="12"/>
                <c:pt idx="0">
                  <c:v>107.76754290136361</c:v>
                </c:pt>
                <c:pt idx="1">
                  <c:v>109.61389390655522</c:v>
                </c:pt>
                <c:pt idx="2">
                  <c:v>99.114417835075173</c:v>
                </c:pt>
                <c:pt idx="3">
                  <c:v>86.29700971570665</c:v>
                </c:pt>
                <c:pt idx="4">
                  <c:v>91.140750937775437</c:v>
                </c:pt>
                <c:pt idx="5">
                  <c:v>102.73998496710294</c:v>
                </c:pt>
                <c:pt idx="6">
                  <c:v>107.51707244326195</c:v>
                </c:pt>
                <c:pt idx="7">
                  <c:v>103.67229840446969</c:v>
                </c:pt>
                <c:pt idx="8">
                  <c:v>112.99830740231488</c:v>
                </c:pt>
                <c:pt idx="9">
                  <c:v>113.91452372504138</c:v>
                </c:pt>
                <c:pt idx="10">
                  <c:v>116.29447620918751</c:v>
                </c:pt>
                <c:pt idx="11">
                  <c:v>125.28050984594687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291-4D05-9707-5B60E9BDDF6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dropLines>
        <c:smooth val="0"/>
        <c:axId val="-880148528"/>
        <c:axId val="-880155056"/>
      </c:lineChart>
      <c:dateAx>
        <c:axId val="-880148528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80155056"/>
        <c:crosses val="autoZero"/>
        <c:auto val="1"/>
        <c:lblOffset val="100"/>
        <c:baseTimeUnit val="months"/>
      </c:dateAx>
      <c:valAx>
        <c:axId val="-880155056"/>
        <c:scaling>
          <c:orientation val="minMax"/>
          <c:max val="130"/>
          <c:min val="8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Geometric Mean </a:t>
                </a:r>
              </a:p>
            </c:rich>
          </c:tx>
          <c:layout>
            <c:manualLayout>
              <c:xMode val="edge"/>
              <c:yMode val="edge"/>
              <c:x val="1.9608018855242996E-2"/>
              <c:y val="0.328894696491168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80148528"/>
        <c:crosses val="autoZero"/>
        <c:crossBetween val="between"/>
        <c:majorUnit val="5"/>
        <c:minorUnit val="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7743216330771097"/>
          <c:y val="0.87622782759816009"/>
          <c:w val="0.65326150203939681"/>
          <c:h val="5.2050058214456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6">
        <a:lumMod val="40000"/>
        <a:lumOff val="60000"/>
      </a:schemeClr>
    </a:solidFill>
    <a:ln w="9525" cap="flat" cmpd="sng" algn="ctr">
      <a:solidFill>
        <a:schemeClr val="accent2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94595871533102"/>
          <c:y val="0.17626682417381404"/>
          <c:w val="0.7849455633527046"/>
          <c:h val="0.56775966235688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'graphs of ind base june'!$C$1</c:f>
              <c:strCache>
                <c:ptCount val="1"/>
                <c:pt idx="0">
                  <c:v>Inverse CPI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'graphs of ind base june'!$A$10:$A$21</c:f>
              <c:numCache>
                <c:formatCode>mmm\-yy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'graphs of ind base june'!$C$10:$C$21</c:f>
              <c:numCache>
                <c:formatCode>0.0</c:formatCode>
                <c:ptCount val="12"/>
                <c:pt idx="0">
                  <c:v>91.321683185354559</c:v>
                </c:pt>
                <c:pt idx="1">
                  <c:v>92.234900017208105</c:v>
                </c:pt>
                <c:pt idx="2">
                  <c:v>92.2</c:v>
                </c:pt>
                <c:pt idx="3">
                  <c:v>92.972700000000003</c:v>
                </c:pt>
                <c:pt idx="4">
                  <c:v>92.69386087969373</c:v>
                </c:pt>
                <c:pt idx="5">
                  <c:v>91.952309992656183</c:v>
                </c:pt>
                <c:pt idx="6">
                  <c:v>89.65</c:v>
                </c:pt>
                <c:pt idx="7">
                  <c:v>89.12</c:v>
                </c:pt>
                <c:pt idx="8">
                  <c:v>87.8</c:v>
                </c:pt>
                <c:pt idx="9">
                  <c:v>86.3</c:v>
                </c:pt>
                <c:pt idx="10">
                  <c:v>85.6</c:v>
                </c:pt>
                <c:pt idx="11">
                  <c:v>86.2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082-44B9-BC50-3B57984D2A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-880145264"/>
        <c:axId val="-880144720"/>
      </c:barChart>
      <c:dateAx>
        <c:axId val="-88014526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80144720"/>
        <c:crosses val="autoZero"/>
        <c:auto val="1"/>
        <c:lblOffset val="100"/>
        <c:baseTimeUnit val="months"/>
      </c:dateAx>
      <c:valAx>
        <c:axId val="-88014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80145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44466363188976377"/>
          <c:y val="0.85444835173101152"/>
          <c:w val="9.3444389763779528E-2"/>
          <c:h val="5.72434340205180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5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34576211594907"/>
          <c:y val="0.15907749130868748"/>
          <c:w val="0.80661908536720661"/>
          <c:h val="0.591982872930840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'graphs of ind base june'!$D$1</c:f>
              <c:strCache>
                <c:ptCount val="1"/>
                <c:pt idx="0">
                  <c:v>QIM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76200" dist="25400" dir="5400000" algn="ct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flat" dir="t">
                <a:rot lat="0" lon="0" rev="3600000"/>
              </a:lightRig>
            </a:scene3d>
            <a:sp3d contourW="12700" prstMaterial="flat">
              <a:bevelT w="38100" h="44450" prst="angle"/>
              <a:contourClr>
                <a:scrgbClr r="0" g="0" b="0">
                  <a:shade val="35000"/>
                  <a:satMod val="16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'graphs of ind base june'!$A$10:$A$21</c:f>
              <c:numCache>
                <c:formatCode>mmm\-yy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'graphs of ind base june'!$D$10:$D$21</c:f>
              <c:numCache>
                <c:formatCode>0.0</c:formatCode>
                <c:ptCount val="12"/>
                <c:pt idx="0">
                  <c:v>126.75156443110036</c:v>
                </c:pt>
                <c:pt idx="1">
                  <c:v>125.598125194777</c:v>
                </c:pt>
                <c:pt idx="2">
                  <c:v>97.98</c:v>
                </c:pt>
                <c:pt idx="3">
                  <c:v>65.790000000000006</c:v>
                </c:pt>
                <c:pt idx="4">
                  <c:v>79.28</c:v>
                </c:pt>
                <c:pt idx="5">
                  <c:v>92.61</c:v>
                </c:pt>
                <c:pt idx="6">
                  <c:v>101.44</c:v>
                </c:pt>
                <c:pt idx="7">
                  <c:v>94.56</c:v>
                </c:pt>
                <c:pt idx="8">
                  <c:v>104.1</c:v>
                </c:pt>
                <c:pt idx="9">
                  <c:v>108.2</c:v>
                </c:pt>
                <c:pt idx="10">
                  <c:v>109.7</c:v>
                </c:pt>
                <c:pt idx="11">
                  <c:v>124.5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566-41B2-B003-039169C1A6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-880154512"/>
        <c:axId val="-880153968"/>
      </c:barChart>
      <c:dateAx>
        <c:axId val="-88015451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80153968"/>
        <c:crosses val="autoZero"/>
        <c:auto val="1"/>
        <c:lblOffset val="100"/>
        <c:baseTimeUnit val="months"/>
      </c:dateAx>
      <c:valAx>
        <c:axId val="-880153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80154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45536697768293255"/>
          <c:y val="0.87041115573964167"/>
          <c:w val="8.6772870599283028E-2"/>
          <c:h val="5.16656942683144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6">
        <a:lumMod val="40000"/>
        <a:lumOff val="6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99656037394909"/>
          <c:y val="0.17893569553805772"/>
          <c:w val="0.80368015969834761"/>
          <c:h val="0.593361111111111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'graphs of ind base june'!$E$1</c:f>
              <c:strCache>
                <c:ptCount val="1"/>
                <c:pt idx="0">
                  <c:v>TVI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'graphs of ind base june'!$A$10:$A$21</c:f>
              <c:numCache>
                <c:formatCode>mmm\-yy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'graphs of ind base june'!$E$10:$E$21</c:f>
              <c:numCache>
                <c:formatCode>0.0</c:formatCode>
                <c:ptCount val="12"/>
                <c:pt idx="0">
                  <c:v>100.58314434152132</c:v>
                </c:pt>
                <c:pt idx="1">
                  <c:v>103.80394776592532</c:v>
                </c:pt>
                <c:pt idx="2">
                  <c:v>86.463328496844937</c:v>
                </c:pt>
                <c:pt idx="3">
                  <c:v>72.793476261493751</c:v>
                </c:pt>
                <c:pt idx="4">
                  <c:v>72.53</c:v>
                </c:pt>
                <c:pt idx="5">
                  <c:v>93.4</c:v>
                </c:pt>
                <c:pt idx="6">
                  <c:v>100.05</c:v>
                </c:pt>
                <c:pt idx="7">
                  <c:v>87.4</c:v>
                </c:pt>
                <c:pt idx="8">
                  <c:v>109.1</c:v>
                </c:pt>
                <c:pt idx="9">
                  <c:v>103.7</c:v>
                </c:pt>
                <c:pt idx="10">
                  <c:v>109.8</c:v>
                </c:pt>
                <c:pt idx="11">
                  <c:v>125.5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F94-4DC2-92AD-DEEE410281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771809728"/>
        <c:axId val="-771821152"/>
      </c:barChart>
      <c:dateAx>
        <c:axId val="-771809728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771821152"/>
        <c:crosses val="autoZero"/>
        <c:auto val="1"/>
        <c:lblOffset val="100"/>
        <c:baseTimeUnit val="months"/>
      </c:dateAx>
      <c:valAx>
        <c:axId val="-771821152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0.0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77180972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en-US"/>
          </a:p>
        </c:txPr>
      </c:legendEntry>
      <c:layout>
        <c:manualLayout>
          <c:xMode val="edge"/>
          <c:yMode val="edge"/>
          <c:x val="0.47026731452785647"/>
          <c:y val="0.85169291338582676"/>
          <c:w val="4.9399265310643148E-2"/>
          <c:h val="4.661395450568679E-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solidFill>
      <a:schemeClr val="accent4">
        <a:lumMod val="20000"/>
        <a:lumOff val="80000"/>
      </a:schemeClr>
    </a:solidFill>
  </c:sp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8"/>
    </mc:Choice>
    <mc:Fallback>
      <c:style val="3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55746735882478"/>
          <c:y val="0.16690193884980545"/>
          <c:w val="0.83515378519874195"/>
          <c:h val="0.567677671644381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'graphs of ind base june'!$F$1</c:f>
              <c:strCache>
                <c:ptCount val="1"/>
                <c:pt idx="0">
                  <c:v>PSLI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'graphs of ind base june'!$A$10:$A$21</c:f>
              <c:numCache>
                <c:formatCode>mmm\-yy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'graphs of ind base june'!$F$10:$F$21</c:f>
              <c:numCache>
                <c:formatCode>0.0</c:formatCode>
                <c:ptCount val="12"/>
                <c:pt idx="0">
                  <c:v>115.85091823418954</c:v>
                </c:pt>
                <c:pt idx="1">
                  <c:v>120.05219771475861</c:v>
                </c:pt>
                <c:pt idx="2">
                  <c:v>123.55121805277061</c:v>
                </c:pt>
                <c:pt idx="3">
                  <c:v>124.55902479391452</c:v>
                </c:pt>
                <c:pt idx="4">
                  <c:v>129.4547885037716</c:v>
                </c:pt>
                <c:pt idx="5">
                  <c:v>140.08466214710842</c:v>
                </c:pt>
                <c:pt idx="6">
                  <c:v>146.87</c:v>
                </c:pt>
                <c:pt idx="7">
                  <c:v>156.84</c:v>
                </c:pt>
                <c:pt idx="8">
                  <c:v>163.5</c:v>
                </c:pt>
                <c:pt idx="9">
                  <c:v>173.9</c:v>
                </c:pt>
                <c:pt idx="10">
                  <c:v>177.4</c:v>
                </c:pt>
                <c:pt idx="11">
                  <c:v>182.9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775-421B-9F6C-6573D19ABE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771810816"/>
        <c:axId val="-771807552"/>
      </c:barChart>
      <c:dateAx>
        <c:axId val="-77181081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771807552"/>
        <c:crosses val="autoZero"/>
        <c:auto val="1"/>
        <c:lblOffset val="100"/>
        <c:baseTimeUnit val="months"/>
      </c:dateAx>
      <c:valAx>
        <c:axId val="-771807552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7718108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4727513345959658"/>
          <c:y val="0.87136433114262435"/>
          <c:w val="9.4580289195169934E-2"/>
          <c:h val="4.1104773109729931E-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solidFill>
      <a:schemeClr val="accent5">
        <a:lumMod val="20000"/>
        <a:lumOff val="80000"/>
      </a:schemeClr>
    </a:solidFill>
  </c:sp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1197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0.40625</cdr:y>
    </cdr:from>
    <cdr:to>
      <cdr:x>0.05</cdr:x>
      <cdr:y>0.73958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114425"/>
          <a:ext cx="2286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en-US" sz="1200" i="1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0.01927</cdr:x>
      <cdr:y>0.38194</cdr:y>
    </cdr:from>
    <cdr:to>
      <cdr:x>0.06936</cdr:x>
      <cdr:y>0.71528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5250" y="1047750"/>
          <a:ext cx="24765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en-US" sz="1200" i="1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0.01734</cdr:x>
      <cdr:y>0.37153</cdr:y>
    </cdr:from>
    <cdr:to>
      <cdr:x>0.20231</cdr:x>
      <cdr:y>0.70486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5725" y="101917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endParaRPr lang="en-US" sz="1200" i="1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0.03151</cdr:x>
      <cdr:y>0.29157</cdr:y>
    </cdr:from>
    <cdr:to>
      <cdr:x>0.10324</cdr:x>
      <cdr:y>0.78254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87864" y="1364405"/>
          <a:ext cx="882985" cy="22975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none" rtlCol="0"/>
        <a:lstStyle xmlns:a="http://schemas.openxmlformats.org/drawingml/2006/main"/>
        <a:p xmlns:a="http://schemas.openxmlformats.org/drawingml/2006/main">
          <a:endParaRPr lang="en-US" sz="1400" i="1" dirty="0">
            <a:solidFill>
              <a:schemeClr val="tx1"/>
            </a:solidFill>
          </a:endParaRPr>
        </a:p>
        <a:p xmlns:a="http://schemas.openxmlformats.org/drawingml/2006/main">
          <a:endParaRPr lang="en-US" sz="1400" i="1" dirty="0">
            <a:solidFill>
              <a:schemeClr val="tx1"/>
            </a:solidFill>
          </a:endParaRPr>
        </a:p>
        <a:p xmlns:a="http://schemas.openxmlformats.org/drawingml/2006/main">
          <a:endParaRPr lang="en-US" sz="1400" i="1" dirty="0">
            <a:solidFill>
              <a:schemeClr val="tx1"/>
            </a:solidFill>
          </a:endParaRPr>
        </a:p>
        <a:p xmlns:a="http://schemas.openxmlformats.org/drawingml/2006/main">
          <a:r>
            <a:rPr lang="en-US" sz="1400" dirty="0">
              <a:solidFill>
                <a:schemeClr val="tx1"/>
              </a:solidFill>
            </a:rPr>
            <a:t>1/CPI</a:t>
          </a:r>
          <a:endParaRPr lang="en-US" sz="12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0.18797</cdr:x>
      <cdr:y>0.89318</cdr:y>
    </cdr:from>
    <cdr:to>
      <cdr:x>0.78453</cdr:x>
      <cdr:y>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245659" y="4101354"/>
          <a:ext cx="7126942" cy="484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200" i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0.12944</cdr:x>
      <cdr:y>0.90504</cdr:y>
    </cdr:from>
    <cdr:to>
      <cdr:x>0.81267</cdr:x>
      <cdr:y>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546412" y="4141695"/>
          <a:ext cx="8162365" cy="4303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200" i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0.23412</cdr:x>
      <cdr:y>0.92878</cdr:y>
    </cdr:from>
    <cdr:to>
      <cdr:x>0.76202</cdr:x>
      <cdr:y>0.9911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796989" y="4208930"/>
          <a:ext cx="6306670" cy="2823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200" i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0.33317</cdr:x>
      <cdr:y>0.93175</cdr:y>
    </cdr:from>
    <cdr:to>
      <cdr:x>0.67985</cdr:x>
      <cdr:y>1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3980330" y="4222376"/>
          <a:ext cx="4141694" cy="3092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i="1" dirty="0" smtClean="0">
              <a:solidFill>
                <a:schemeClr val="tx1"/>
              </a:solidFill>
            </a:rPr>
            <a:t>Source: Author’s calculation based on SBP’s inflation monitor.</a:t>
          </a:r>
          <a:endParaRPr lang="en-US" sz="1200" i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0.29228</cdr:x>
      <cdr:y>0.04023</cdr:y>
    </cdr:from>
    <cdr:to>
      <cdr:x>0.6761</cdr:x>
      <cdr:y>0.10345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563471" y="188258"/>
          <a:ext cx="4679576" cy="2958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0.23162</cdr:x>
      <cdr:y>0.05231</cdr:y>
    </cdr:from>
    <cdr:to>
      <cdr:x>0.80404</cdr:x>
      <cdr:y>0.14426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2823866" y="224386"/>
          <a:ext cx="6979039" cy="3944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Purchasing power improves after declining for 7 consecutive months</a:t>
          </a:r>
          <a:endParaRPr lang="en-US" sz="1800" b="1" dirty="0">
            <a:solidFill>
              <a:schemeClr val="tx1">
                <a:lumMod val="75000"/>
                <a:lumOff val="25000"/>
              </a:schemeClr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0.00199</cdr:x>
      <cdr:y>0.18115</cdr:y>
    </cdr:from>
    <cdr:to>
      <cdr:x>0.06866</cdr:x>
      <cdr:y>0.70469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447" y="939240"/>
          <a:ext cx="449409" cy="27144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 anchor="ctr"/>
        <a:lstStyle xmlns:a="http://schemas.openxmlformats.org/drawingml/2006/main"/>
        <a:p xmlns:a="http://schemas.openxmlformats.org/drawingml/2006/main">
          <a:r>
            <a:rPr lang="en-US" sz="1400" dirty="0"/>
            <a:t>Quantum</a:t>
          </a:r>
          <a:r>
            <a:rPr lang="en-US" sz="1400" baseline="0" dirty="0"/>
            <a:t> Index of Manufacturing</a:t>
          </a:r>
          <a:endParaRPr lang="en-US" sz="1400" dirty="0"/>
        </a:p>
      </cdr:txBody>
    </cdr:sp>
  </cdr:relSizeAnchor>
  <cdr:relSizeAnchor xmlns:cdr="http://schemas.openxmlformats.org/drawingml/2006/chartDrawing">
    <cdr:from>
      <cdr:x>0.23994</cdr:x>
      <cdr:y>0.92219</cdr:y>
    </cdr:from>
    <cdr:to>
      <cdr:x>0.8617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17394" y="4781363"/>
          <a:ext cx="4191162" cy="4034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i="1" dirty="0" smtClean="0">
              <a:solidFill>
                <a:schemeClr val="tx1"/>
              </a:solidFill>
            </a:rPr>
            <a:t>Source: Author’s calculation based on PBS’s LSM dataset.</a:t>
          </a:r>
          <a:endParaRPr lang="en-US" sz="1200" i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0.2733</cdr:x>
      <cdr:y>0.0411</cdr:y>
    </cdr:from>
    <cdr:to>
      <cdr:x>0.98803</cdr:x>
      <cdr:y>0.17597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42267" y="213079"/>
          <a:ext cx="4817856" cy="6992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LSM exhibits encouraging growth </a:t>
          </a:r>
          <a:endParaRPr lang="en-US" sz="1800" b="1" dirty="0">
            <a:solidFill>
              <a:schemeClr val="tx1">
                <a:lumMod val="75000"/>
                <a:lumOff val="25000"/>
              </a:schemeClr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0.03432</cdr:x>
      <cdr:y>0.23372</cdr:y>
    </cdr:from>
    <cdr:to>
      <cdr:x>0.07449</cdr:x>
      <cdr:y>0.60534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8372" y="1068560"/>
          <a:ext cx="489625" cy="1699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r>
            <a:rPr lang="en-US" sz="1400" dirty="0"/>
            <a:t>Trade</a:t>
          </a:r>
          <a:r>
            <a:rPr lang="en-US" sz="1400" baseline="0" dirty="0"/>
            <a:t> Volume Index</a:t>
          </a:r>
          <a:endParaRPr lang="en-US" sz="1400" dirty="0"/>
        </a:p>
      </cdr:txBody>
    </cdr:sp>
  </cdr:relSizeAnchor>
  <cdr:relSizeAnchor xmlns:cdr="http://schemas.openxmlformats.org/drawingml/2006/chartDrawing">
    <cdr:from>
      <cdr:x>0.36186</cdr:x>
      <cdr:y>0.92059</cdr:y>
    </cdr:from>
    <cdr:to>
      <cdr:x>0.68841</cdr:x>
      <cdr:y>0.97059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410635" y="4208930"/>
          <a:ext cx="3980329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i="1" dirty="0" smtClean="0">
              <a:solidFill>
                <a:schemeClr val="tx1">
                  <a:lumMod val="95000"/>
                  <a:lumOff val="5000"/>
                </a:schemeClr>
              </a:solidFill>
            </a:rPr>
            <a:t>Source: Author’s calculation based on PBS dataset.</a:t>
          </a:r>
          <a:endParaRPr lang="en-US" sz="1200" i="1" dirty="0">
            <a:solidFill>
              <a:schemeClr val="tx1">
                <a:lumMod val="95000"/>
                <a:lumOff val="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0.27801</cdr:x>
      <cdr:y>0.04412</cdr:y>
    </cdr:from>
    <cdr:to>
      <cdr:x>0.6829</cdr:x>
      <cdr:y>0.13824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388659" y="201706"/>
          <a:ext cx="4935070" cy="4303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0.24271</cdr:x>
      <cdr:y>0.05294</cdr:y>
    </cdr:from>
    <cdr:to>
      <cdr:x>0.74468</cdr:x>
      <cdr:y>0.13529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958353" y="242047"/>
          <a:ext cx="6118412" cy="3765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0.22616</cdr:x>
      <cdr:y>0.04411</cdr:y>
    </cdr:from>
    <cdr:to>
      <cdr:x>0.79763</cdr:x>
      <cdr:y>0.11764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756676" y="201687"/>
          <a:ext cx="6965548" cy="3361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Trade volume inches up against the slowdown in global demand</a:t>
          </a:r>
          <a:endParaRPr lang="en-US" sz="1800" b="1" dirty="0">
            <a:solidFill>
              <a:schemeClr val="tx1">
                <a:lumMod val="75000"/>
                <a:lumOff val="25000"/>
              </a:schemeClr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0.00176</cdr:x>
      <cdr:y>0.20709</cdr:y>
    </cdr:from>
    <cdr:to>
      <cdr:x>0.05606</cdr:x>
      <cdr:y>0.64032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483" y="1073710"/>
          <a:ext cx="354135" cy="22462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 anchor="ctr" anchorCtr="0"/>
        <a:lstStyle xmlns:a="http://schemas.openxmlformats.org/drawingml/2006/main"/>
        <a:p xmlns:a="http://schemas.openxmlformats.org/drawingml/2006/main">
          <a:r>
            <a:rPr lang="en-US" sz="1400" dirty="0"/>
            <a:t>Long -Term Fixed Financing</a:t>
          </a:r>
        </a:p>
      </cdr:txBody>
    </cdr:sp>
  </cdr:relSizeAnchor>
  <cdr:relSizeAnchor xmlns:cdr="http://schemas.openxmlformats.org/drawingml/2006/chartDrawing">
    <cdr:from>
      <cdr:x>0.26598</cdr:x>
      <cdr:y>0.89438</cdr:y>
    </cdr:from>
    <cdr:to>
      <cdr:x>0.72784</cdr:x>
      <cdr:y>0.94107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734671" y="4637181"/>
          <a:ext cx="3012141" cy="242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0.26598</cdr:x>
      <cdr:y>0.93069</cdr:y>
    </cdr:from>
    <cdr:to>
      <cdr:x>0.78763</cdr:x>
      <cdr:y>0.98257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734671" y="4825439"/>
          <a:ext cx="3402106" cy="268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i="1" dirty="0" smtClean="0"/>
            <a:t>Source: Author’s calculation based on SBP dataset. </a:t>
          </a:r>
          <a:endParaRPr lang="en-US" sz="1200" i="1" dirty="0"/>
        </a:p>
      </cdr:txBody>
    </cdr:sp>
  </cdr:relSizeAnchor>
  <cdr:relSizeAnchor xmlns:cdr="http://schemas.openxmlformats.org/drawingml/2006/chartDrawing">
    <cdr:from>
      <cdr:x>0.15876</cdr:x>
      <cdr:y>0.04628</cdr:y>
    </cdr:from>
    <cdr:to>
      <cdr:x>1</cdr:x>
      <cdr:y>0.13447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035424" y="239973"/>
          <a:ext cx="5486400" cy="4572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 dirty="0">
              <a:solidFill>
                <a:schemeClr val="tx1">
                  <a:lumMod val="75000"/>
                  <a:lumOff val="25000"/>
                </a:schemeClr>
              </a:solidFill>
            </a:rPr>
            <a:t>L</a:t>
          </a:r>
          <a:r>
            <a:rPr lang="en-US" sz="18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ending to private sector sustains the uptrend</a:t>
          </a:r>
          <a:endParaRPr lang="en-US" sz="1800" b="1" dirty="0">
            <a:solidFill>
              <a:schemeClr val="tx1">
                <a:lumMod val="75000"/>
                <a:lumOff val="2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B0802-FF32-435D-8A3D-BA565D8C929B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E617E-31EE-452F-800D-6B76358F1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34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E617E-31EE-452F-800D-6B76358F1F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63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04CC46FE-AC3A-480B-8A2C-E4F123295B92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Pakistan Prosperity Index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974B-CCF5-49FA-BA43-095D233C251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029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6118F-217C-4703-B65F-35D1879333FC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Pakistan Prosperity Index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974B-CCF5-49FA-BA43-095D233C2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54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F3C88-63D3-4449-8F22-8251F304953C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Pakistan Prosperity Index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974B-CCF5-49FA-BA43-095D233C251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939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1B738-B813-4BE8-83EE-FAFBF50E2F94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Pakistan Prosperity Index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974B-CCF5-49FA-BA43-095D233C2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7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D8E9-AF30-47A0-92F7-3B181E2BD21D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Pakistan Prosperity Index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974B-CCF5-49FA-BA43-095D233C251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34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14F34-E153-4936-A98C-6C2AC86077E4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Pakistan Prosperity Index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974B-CCF5-49FA-BA43-095D233C2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02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E4700-2DBC-4201-B67E-CE86404C6DED}" type="datetime1">
              <a:rPr lang="en-US" smtClean="0"/>
              <a:t>3/1/2021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Pakistan Prosperity Index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974B-CCF5-49FA-BA43-095D233C2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39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51F4F-5C78-49F8-BFE8-CF6D523F1DF5}" type="datetime1">
              <a:rPr lang="en-US" smtClean="0"/>
              <a:t>3/1/2021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Pakistan Prosperity Index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974B-CCF5-49FA-BA43-095D233C2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18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71CA-A4FD-48DC-8D7D-7C1757BD66D6}" type="datetime1">
              <a:rPr lang="en-US" smtClean="0"/>
              <a:t>3/1/2021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Pakistan Prosperity Index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974B-CCF5-49FA-BA43-095D233C2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13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B6F8-178F-4ECF-9B92-0C485FF787CD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Pakistan Prosperity Index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974B-CCF5-49FA-BA43-095D233C2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98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340D1-F347-42CA-8A70-7C7318CD4193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Pakistan Prosperity Index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974B-CCF5-49FA-BA43-095D233C251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189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4857438-C81C-4C59-92A5-0A33FFE3DD3C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en-US" smtClean="0"/>
              <a:t>Pakistan Prosperity Index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A8F974B-CCF5-49FA-BA43-095D233C251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64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rimeinstitute.org/ppr-methodology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primeinstitute.org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35309" cy="685859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34276" y="640080"/>
            <a:ext cx="6265288" cy="30348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FFFF"/>
                </a:solidFill>
              </a:rPr>
              <a:t>Pakistan prosperity index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B5BB601-08A7-443A-BDC2-A0C7DA6694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86679" y="3765314"/>
            <a:ext cx="59436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 txBox="1">
            <a:spLocks/>
          </p:cNvSpPr>
          <p:nvPr/>
        </p:nvSpPr>
        <p:spPr>
          <a:xfrm>
            <a:off x="638921" y="3849539"/>
            <a:ext cx="6186752" cy="2359417"/>
          </a:xfrm>
          <a:prstGeom prst="rect">
            <a:avLst/>
          </a:prstGeom>
        </p:spPr>
        <p:txBody>
          <a:bodyPr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dirty="0" smtClean="0">
                <a:solidFill>
                  <a:srgbClr val="FFFFFF"/>
                </a:solidFill>
              </a:rPr>
              <a:t>February 2021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046" y="484633"/>
            <a:ext cx="3538824" cy="27835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211" y="3375212"/>
            <a:ext cx="3868271" cy="333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1153" y="349623"/>
            <a:ext cx="6965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Methodology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0953" y="1223683"/>
            <a:ext cx="105693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Pakistan Prosperity Index (PPI)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is a monthly review of Pakistan's macro-economy based on the analysis of four periodic data sets- industrial production, trade volume, price levels, and private sector lending. On a 12-month rolling basis, this issue of the report covers the period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January 2020 to December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2020, with June 2019 as the base period.</a:t>
            </a:r>
            <a:endParaRPr lang="en-US" b="1" u="sng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1200" b="1" u="sng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b="1" u="sng" dirty="0" smtClean="0">
                <a:solidFill>
                  <a:schemeClr val="bg2">
                    <a:lumMod val="25000"/>
                  </a:schemeClr>
                </a:solidFill>
              </a:rPr>
              <a:t>Variable Transformation</a:t>
            </a:r>
          </a:p>
          <a:p>
            <a:pPr algn="just"/>
            <a:r>
              <a:rPr lang="en-US" dirty="0" smtClean="0"/>
              <a:t>All four variables have been transformed by: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Calculating their growth rates,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Rescaling and,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Converting into </a:t>
            </a:r>
            <a:r>
              <a:rPr lang="en-US" dirty="0"/>
              <a:t>Indices </a:t>
            </a:r>
            <a:r>
              <a:rPr lang="en-US" dirty="0" smtClean="0"/>
              <a:t>(Since </a:t>
            </a:r>
            <a:r>
              <a:rPr lang="en-US" dirty="0"/>
              <a:t>CPI and QIM are already an </a:t>
            </a:r>
            <a:r>
              <a:rPr lang="en-US" dirty="0" smtClean="0"/>
              <a:t>index, trade volume and LTFF have been converted into indices also by </a:t>
            </a:r>
            <a:r>
              <a:rPr lang="en-US" dirty="0"/>
              <a:t>considering the value of June 2019 = 100 as a base </a:t>
            </a:r>
            <a:r>
              <a:rPr lang="en-US" dirty="0" smtClean="0"/>
              <a:t>month)</a:t>
            </a:r>
          </a:p>
          <a:p>
            <a:endParaRPr lang="en-US" sz="1200" b="1" u="sng" dirty="0" smtClean="0"/>
          </a:p>
          <a:p>
            <a:r>
              <a:rPr lang="en-US" b="1" u="sng" dirty="0" smtClean="0">
                <a:solidFill>
                  <a:schemeClr val="bg2">
                    <a:lumMod val="25000"/>
                  </a:schemeClr>
                </a:solidFill>
              </a:rPr>
              <a:t>Calculation of </a:t>
            </a:r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Prosperity Index</a:t>
            </a:r>
          </a:p>
          <a:p>
            <a:pPr algn="just"/>
            <a:r>
              <a:rPr lang="en-US" dirty="0" smtClean="0"/>
              <a:t>The </a:t>
            </a:r>
            <a:r>
              <a:rPr lang="en-US" dirty="0"/>
              <a:t>Prosperity Index is calculated by using the geometric mean as employed by UNDP in calculating the Human Development Index. It is computed as follows: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455" y="5204012"/>
            <a:ext cx="4257832" cy="7664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7506" y="5930153"/>
            <a:ext cx="5634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view detailed methodology, please </a:t>
            </a:r>
            <a:r>
              <a:rPr lang="en-US" dirty="0">
                <a:hlinkClick r:id="rId3"/>
              </a:rPr>
              <a:t>click here</a:t>
            </a:r>
            <a:r>
              <a:rPr lang="en-US" dirty="0"/>
              <a:t>.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1142900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8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94262" y="6484151"/>
            <a:ext cx="5901459" cy="274320"/>
          </a:xfrm>
        </p:spPr>
        <p:txBody>
          <a:bodyPr/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Pakistan Prosperity Index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76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277" y="1373002"/>
            <a:ext cx="3792912" cy="29844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53118" y="4490447"/>
            <a:ext cx="7803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Striving for an open, free and prosperous Pakistan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16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074" y="483326"/>
            <a:ext cx="11220994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Policy Research Institute of Market Economy (PRIME)</a:t>
            </a:r>
            <a:r>
              <a:rPr lang="en-US" dirty="0"/>
              <a:t> is a public policy think tank striving for an open, free and prosperous Pakistan by creating and expanding a constituency for protective function of the state and freedom of the </a:t>
            </a:r>
            <a:r>
              <a:rPr lang="en-US" dirty="0" smtClean="0"/>
              <a:t>market.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Pakistan </a:t>
            </a:r>
            <a:r>
              <a:rPr lang="en-US" b="1" dirty="0"/>
              <a:t>Prosperity </a:t>
            </a:r>
            <a:r>
              <a:rPr lang="en-US" b="1" dirty="0" smtClean="0"/>
              <a:t>Index (PPI) </a:t>
            </a:r>
            <a:r>
              <a:rPr lang="en-US" dirty="0"/>
              <a:t>is a monthly review of Pakistan's macro-economy based on the analysis of four periodic data sets- industrial production, trade volume, price levels, and private sector lending. </a:t>
            </a:r>
            <a:r>
              <a:rPr lang="en-US" dirty="0" smtClean="0"/>
              <a:t>On a 12-month rolling basis, this issue of the report covers the period January 2020 to December 2020, with June 2019 as the base period.</a:t>
            </a:r>
            <a:endParaRPr lang="en-US" dirty="0"/>
          </a:p>
          <a:p>
            <a:pPr>
              <a:lnSpc>
                <a:spcPct val="200000"/>
              </a:lnSpc>
            </a:pPr>
            <a:r>
              <a:rPr lang="en-US" b="1" dirty="0"/>
              <a:t>Credits</a:t>
            </a:r>
            <a:endParaRPr lang="en-US" dirty="0"/>
          </a:p>
          <a:p>
            <a:r>
              <a:rPr lang="en-US" dirty="0"/>
              <a:t>The idea of PPR was developed by Ali Salman. Special thanks to Ali Kemal for technical support in developing the indices and Sohaib Jamali for his valuable </a:t>
            </a:r>
            <a:r>
              <a:rPr lang="en-US" dirty="0" smtClean="0"/>
              <a:t>feedback. </a:t>
            </a:r>
            <a:r>
              <a:rPr lang="en-US" dirty="0"/>
              <a:t>The title page is based on a word cloud generated from the Business </a:t>
            </a:r>
            <a:r>
              <a:rPr lang="en-US" dirty="0" smtClean="0"/>
              <a:t>Recorder for December 2020. </a:t>
            </a:r>
          </a:p>
          <a:p>
            <a:endParaRPr lang="en-US" b="1" dirty="0"/>
          </a:p>
          <a:p>
            <a:r>
              <a:rPr lang="en-US" b="1" dirty="0" smtClean="0"/>
              <a:t>Author</a:t>
            </a:r>
            <a:endParaRPr lang="en-US" dirty="0"/>
          </a:p>
          <a:p>
            <a:r>
              <a:rPr lang="en-US" dirty="0" smtClean="0"/>
              <a:t>Beenish Javed</a:t>
            </a:r>
            <a:endParaRPr lang="en-US" dirty="0"/>
          </a:p>
          <a:p>
            <a:r>
              <a:rPr lang="en-US" dirty="0"/>
              <a:t>Email: </a:t>
            </a:r>
            <a:r>
              <a:rPr lang="en-US" dirty="0" smtClean="0"/>
              <a:t>research@primeinstitute.org</a:t>
            </a:r>
            <a:endParaRPr lang="en-US" dirty="0"/>
          </a:p>
          <a:p>
            <a:pPr>
              <a:lnSpc>
                <a:spcPct val="200000"/>
              </a:lnSpc>
            </a:pPr>
            <a:r>
              <a:rPr lang="en-US" b="1" dirty="0" smtClean="0"/>
              <a:t>Published by:</a:t>
            </a:r>
            <a:r>
              <a:rPr lang="en-US" dirty="0" smtClean="0"/>
              <a:t> Policy Research Institute of Market Economy (PRIME)</a:t>
            </a:r>
          </a:p>
          <a:p>
            <a:r>
              <a:rPr lang="en-US" dirty="0" smtClean="0"/>
              <a:t>February 2021</a:t>
            </a:r>
          </a:p>
          <a:p>
            <a:r>
              <a:rPr lang="en-US" dirty="0" smtClean="0"/>
              <a:t>© PRIME Institute</a:t>
            </a:r>
          </a:p>
          <a:p>
            <a:pPr>
              <a:lnSpc>
                <a:spcPct val="200000"/>
              </a:lnSpc>
            </a:pPr>
            <a:r>
              <a:rPr lang="en-US" i="1" dirty="0" smtClean="0"/>
              <a:t>All </a:t>
            </a:r>
            <a:r>
              <a:rPr lang="en-US" i="1" dirty="0"/>
              <a:t>publications by PRIME can be viewed online at </a:t>
            </a:r>
            <a:r>
              <a:rPr lang="en-US" i="1" dirty="0">
                <a:hlinkClick r:id="rId2"/>
              </a:rPr>
              <a:t>primeinstitute.org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663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4189" y="618563"/>
            <a:ext cx="6185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</a:rPr>
              <a:t>Variables &amp; Data Source</a:t>
            </a:r>
            <a:endParaRPr lang="en-US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284768"/>
              </p:ext>
            </p:extLst>
          </p:nvPr>
        </p:nvGraphicFramePr>
        <p:xfrm>
          <a:off x="0" y="1620620"/>
          <a:ext cx="1219200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0188"/>
                <a:gridCol w="3013219"/>
                <a:gridCol w="3638593"/>
              </a:tblGrid>
              <a:tr h="34448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Variable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Source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 period covered</a:t>
                      </a:r>
                      <a:endParaRPr lang="en-US" dirty="0"/>
                    </a:p>
                  </a:txBody>
                  <a:tcPr/>
                </a:tc>
              </a:tr>
              <a:tr h="34448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dirty="0" smtClean="0"/>
                        <a:t>1. Consumer</a:t>
                      </a:r>
                      <a:r>
                        <a:rPr lang="en-US" baseline="0" dirty="0" smtClean="0"/>
                        <a:t> Price Index (CPI)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State</a:t>
                      </a:r>
                      <a:r>
                        <a:rPr lang="en-US" baseline="0" dirty="0" smtClean="0"/>
                        <a:t> Bank of Pakistan </a:t>
                      </a:r>
                      <a:endParaRPr lang="en-US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January 2020 –</a:t>
                      </a:r>
                      <a:r>
                        <a:rPr lang="en-US" baseline="0" dirty="0" smtClean="0"/>
                        <a:t> December 2020</a:t>
                      </a:r>
                    </a:p>
                    <a:p>
                      <a:pPr algn="ctr"/>
                      <a:r>
                        <a:rPr lang="en-US" sz="1600" i="1" baseline="0" dirty="0" smtClean="0"/>
                        <a:t>Base month: June 2019</a:t>
                      </a:r>
                      <a:endParaRPr lang="en-US" sz="1600" i="1" dirty="0"/>
                    </a:p>
                  </a:txBody>
                  <a:tcPr/>
                </a:tc>
              </a:tr>
              <a:tr h="3444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2.</a:t>
                      </a:r>
                      <a:r>
                        <a:rPr lang="en-US" baseline="0" dirty="0" smtClean="0"/>
                        <a:t> Long-term Financing Facility (LTFF)</a:t>
                      </a:r>
                      <a:endParaRPr lang="en-US" dirty="0" smtClean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045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 Quantum</a:t>
                      </a:r>
                      <a:r>
                        <a:rPr lang="en-US" baseline="0" dirty="0" smtClean="0"/>
                        <a:t> Index of Large-scale Manufacturing (QIM)</a:t>
                      </a:r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Pakistan Bureau</a:t>
                      </a:r>
                      <a:r>
                        <a:rPr lang="en-US" baseline="0" dirty="0" smtClean="0"/>
                        <a:t> of Statistics</a:t>
                      </a:r>
                      <a:endParaRPr lang="en-US" dirty="0"/>
                    </a:p>
                    <a:p>
                      <a:pPr algn="ctr"/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6453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 Trade Volume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4130" y="3684496"/>
            <a:ext cx="6871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*</a:t>
            </a:r>
            <a:r>
              <a:rPr lang="en-US" sz="1600" b="1" i="1" dirty="0" smtClean="0">
                <a:solidFill>
                  <a:schemeClr val="bg2">
                    <a:lumMod val="25000"/>
                  </a:schemeClr>
                </a:solidFill>
              </a:rPr>
              <a:t>Refer to end slide for methodology.</a:t>
            </a:r>
            <a:endParaRPr lang="en-US" sz="16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82520" y="6470704"/>
            <a:ext cx="5901459" cy="274320"/>
          </a:xfrm>
        </p:spPr>
        <p:txBody>
          <a:bodyPr/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Pakistan Prosperity Index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9686" y="6457257"/>
            <a:ext cx="973667" cy="274320"/>
          </a:xfrm>
        </p:spPr>
        <p:txBody>
          <a:bodyPr/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1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009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Pakistan prosperity index (PPI)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8293" y="2136482"/>
            <a:ext cx="4389120" cy="3762294"/>
          </a:xfrm>
        </p:spPr>
        <p:txBody>
          <a:bodyPr/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sz="1800" dirty="0" smtClean="0"/>
              <a:t>Despite the </a:t>
            </a:r>
            <a:r>
              <a:rPr lang="en-US" sz="1800" dirty="0"/>
              <a:t>global economic </a:t>
            </a:r>
            <a:r>
              <a:rPr lang="en-US" sz="1800" dirty="0" smtClean="0"/>
              <a:t>challenges, </a:t>
            </a:r>
            <a:r>
              <a:rPr lang="en-US" sz="1800" dirty="0"/>
              <a:t>over a 12-month </a:t>
            </a:r>
            <a:r>
              <a:rPr lang="en-US" sz="1800" dirty="0" smtClean="0"/>
              <a:t>period Pakistan Prosperity Index </a:t>
            </a:r>
            <a:r>
              <a:rPr lang="en-US" sz="1800" dirty="0"/>
              <a:t>faces an upward-sloping </a:t>
            </a:r>
            <a:r>
              <a:rPr lang="en-US" sz="1800" dirty="0" smtClean="0"/>
              <a:t>trajectory reaching an all-time high of 125.3 in December 2020.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sz="1800" dirty="0" smtClean="0"/>
              <a:t>This figure signals economic rebound and improved business confidence. 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5610060"/>
              </p:ext>
            </p:extLst>
          </p:nvPr>
        </p:nvGraphicFramePr>
        <p:xfrm>
          <a:off x="5486399" y="860612"/>
          <a:ext cx="6360459" cy="5146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58000" y="5661213"/>
            <a:ext cx="594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Source: Author’s calculations based on SBP and PBS </a:t>
            </a:r>
            <a:r>
              <a:rPr lang="en-US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datasets</a:t>
            </a:r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sz="16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39433" y="1075767"/>
            <a:ext cx="6279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conomy continues to move forward amid Covid-19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15285" y="6470704"/>
            <a:ext cx="5901459" cy="274320"/>
          </a:xfrm>
        </p:spPr>
        <p:txBody>
          <a:bodyPr/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Pakistan Prosperity Index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42450" y="6457257"/>
            <a:ext cx="973667" cy="274320"/>
          </a:xfrm>
        </p:spPr>
        <p:txBody>
          <a:bodyPr/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2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371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4987032"/>
            <a:ext cx="7772400" cy="146304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Purchasing power index (ppi)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56812" y="4771879"/>
            <a:ext cx="3200400" cy="1463040"/>
          </a:xfrm>
        </p:spPr>
        <p:txBody>
          <a:bodyPr>
            <a:no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dirty="0" smtClean="0"/>
              <a:t>Y-o-Y </a:t>
            </a:r>
            <a:r>
              <a:rPr lang="en-US" dirty="0"/>
              <a:t>inflation </a:t>
            </a:r>
            <a:r>
              <a:rPr lang="en-US" dirty="0" smtClean="0"/>
              <a:t>eases in December </a:t>
            </a:r>
            <a:r>
              <a:rPr lang="en-US" dirty="0"/>
              <a:t>2020 </a:t>
            </a:r>
            <a:r>
              <a:rPr lang="en-US" dirty="0" smtClean="0"/>
              <a:t>hovering </a:t>
            </a:r>
            <a:r>
              <a:rPr lang="en-US" dirty="0"/>
              <a:t>at </a:t>
            </a:r>
            <a:r>
              <a:rPr lang="en-US" dirty="0" smtClean="0"/>
              <a:t>8%.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dirty="0" smtClean="0"/>
              <a:t>Following the first wave of COVID-19, purchasing </a:t>
            </a:r>
            <a:r>
              <a:rPr lang="en-US" dirty="0"/>
              <a:t>power </a:t>
            </a:r>
            <a:r>
              <a:rPr lang="en-US" dirty="0" smtClean="0"/>
              <a:t>witnesses modest increase in 7 months. </a:t>
            </a:r>
            <a:endParaRPr lang="en-US" dirty="0"/>
          </a:p>
          <a:p>
            <a:pPr algn="just"/>
            <a:endParaRPr lang="en-US" dirty="0"/>
          </a:p>
        </p:txBody>
      </p:sp>
      <p:graphicFrame>
        <p:nvGraphicFramePr>
          <p:cNvPr id="6" name="Picture Placeholder 5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1538694757"/>
              </p:ext>
            </p:extLst>
          </p:nvPr>
        </p:nvGraphicFramePr>
        <p:xfrm>
          <a:off x="0" y="-107574"/>
          <a:ext cx="12192000" cy="4289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94262" y="6489551"/>
            <a:ext cx="5901459" cy="274320"/>
          </a:xfrm>
        </p:spPr>
        <p:txBody>
          <a:bodyPr/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Pakistan Prosperity Index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66250" y="6489550"/>
            <a:ext cx="973667" cy="274320"/>
          </a:xfrm>
        </p:spPr>
        <p:txBody>
          <a:bodyPr/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3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466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471509"/>
            <a:ext cx="3796066" cy="173736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Large-scale manufacturing index (LSMI)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740" y="2257506"/>
            <a:ext cx="3796066" cy="3762294"/>
          </a:xfrm>
        </p:spPr>
        <p:txBody>
          <a:bodyPr/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sz="1800" dirty="0" smtClean="0"/>
              <a:t>Output of large-scale manufacturing grew by 11.4% Y-o-Y in December 2020</a:t>
            </a:r>
            <a:r>
              <a:rPr lang="en-US" sz="1800" dirty="0"/>
              <a:t>. </a:t>
            </a:r>
            <a:endParaRPr lang="en-US" sz="1800" dirty="0" smtClean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sz="1800" dirty="0" smtClean="0"/>
              <a:t>This double-digit growth is attributable to ease in covid-related restrictions, favorable interest and exchange rate policy coupled with fiscal stimulus earmarked for the construction and export-oriented industries.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8080041"/>
              </p:ext>
            </p:extLst>
          </p:nvPr>
        </p:nvGraphicFramePr>
        <p:xfrm>
          <a:off x="5082988" y="781984"/>
          <a:ext cx="6740805" cy="5184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75215" y="6484151"/>
            <a:ext cx="973667" cy="274320"/>
          </a:xfrm>
        </p:spPr>
        <p:txBody>
          <a:bodyPr/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4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94262" y="6484151"/>
            <a:ext cx="5901459" cy="274320"/>
          </a:xfrm>
        </p:spPr>
        <p:txBody>
          <a:bodyPr/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Pakistan Prosperity Index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237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Trade volume index (TVI)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dirty="0" smtClean="0"/>
              <a:t>After dwindling for several months, trade volume gained momentum measuring at Rs. 1.18 trillion in December 2020.</a:t>
            </a:r>
          </a:p>
        </p:txBody>
      </p:sp>
      <p:graphicFrame>
        <p:nvGraphicFramePr>
          <p:cNvPr id="7" name="Picture Placeholder 6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1362888066"/>
              </p:ext>
            </p:extLst>
          </p:nvPr>
        </p:nvGraphicFramePr>
        <p:xfrm>
          <a:off x="0" y="0"/>
          <a:ext cx="12188825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94262" y="6484151"/>
            <a:ext cx="5901459" cy="274320"/>
          </a:xfrm>
        </p:spPr>
        <p:txBody>
          <a:bodyPr/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Pakistan Prosperity Index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15556" y="6470704"/>
            <a:ext cx="973667" cy="274320"/>
          </a:xfrm>
        </p:spPr>
        <p:txBody>
          <a:bodyPr/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5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552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471509"/>
            <a:ext cx="3508683" cy="173736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Private sector lending index (psli)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3508683" cy="3762294"/>
          </a:xfrm>
        </p:spPr>
        <p:txBody>
          <a:bodyPr>
            <a:norm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sz="1800" dirty="0"/>
              <a:t>Borrowings from banks by private businesses </a:t>
            </a:r>
            <a:r>
              <a:rPr lang="en-US" sz="1800" dirty="0" smtClean="0"/>
              <a:t>has been on the rise, </a:t>
            </a:r>
            <a:r>
              <a:rPr lang="en-US" sz="1800" dirty="0"/>
              <a:t>suggesting a gradual revival of confidence in doing businesses by local investors and pickup in economic </a:t>
            </a:r>
            <a:r>
              <a:rPr lang="en-US" sz="1800" dirty="0" smtClean="0"/>
              <a:t>activities.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sz="1800" dirty="0" smtClean="0"/>
              <a:t>Long-term financing facility stood at an all-time high of Rs. 287.4 billion in December 2020.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n-US" sz="18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340991"/>
              </p:ext>
            </p:extLst>
          </p:nvPr>
        </p:nvGraphicFramePr>
        <p:xfrm>
          <a:off x="5042647" y="822325"/>
          <a:ext cx="6521824" cy="5184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Slide Number Placeholder 4"/>
          <p:cNvSpPr txBox="1">
            <a:spLocks/>
          </p:cNvSpPr>
          <p:nvPr/>
        </p:nvSpPr>
        <p:spPr>
          <a:xfrm>
            <a:off x="1142900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6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94262" y="6484151"/>
            <a:ext cx="5901459" cy="274320"/>
          </a:xfrm>
        </p:spPr>
        <p:txBody>
          <a:bodyPr/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Pakistan Prosperity Index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681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3306" y="5311587"/>
            <a:ext cx="11393905" cy="1546413"/>
          </a:xfrm>
          <a:solidFill>
            <a:schemeClr val="bg1"/>
          </a:solidFill>
        </p:spPr>
        <p:txBody>
          <a:bodyPr>
            <a:normAutofit fontScale="47500" lnSpcReduction="20000"/>
          </a:bodyPr>
          <a:lstStyle/>
          <a:p>
            <a:pPr algn="just"/>
            <a:r>
              <a:rPr lang="en-US" sz="3800" dirty="0" smtClean="0"/>
              <a:t>Notwithstanding the global economic challenges, improvements in trade volume, growth in large-scale manufacturing, increase in private sector lending supplemented by ease in inflation has resulted </a:t>
            </a:r>
            <a:r>
              <a:rPr lang="en-US" sz="3800" dirty="0"/>
              <a:t>in </a:t>
            </a:r>
            <a:r>
              <a:rPr lang="en-US" sz="3800" dirty="0" smtClean="0"/>
              <a:t>an uptick in economic prosperity during December 2020</a:t>
            </a:r>
            <a:r>
              <a:rPr lang="en-US" sz="3800" dirty="0" smtClean="0"/>
              <a:t>.</a:t>
            </a:r>
            <a:endParaRPr lang="en-US" sz="3800" dirty="0" smtClean="0">
              <a:solidFill>
                <a:schemeClr val="tx1"/>
              </a:solidFill>
            </a:endParaRPr>
          </a:p>
          <a:p>
            <a:pPr algn="just">
              <a:lnSpc>
                <a:spcPct val="270000"/>
              </a:lnSpc>
            </a:pPr>
            <a:endParaRPr lang="en-US" sz="2500" dirty="0" smtClean="0">
              <a:solidFill>
                <a:schemeClr val="tx1"/>
              </a:solidFill>
            </a:endParaRPr>
          </a:p>
          <a:p>
            <a:pPr algn="just"/>
            <a:r>
              <a:rPr lang="en-US" sz="2900" dirty="0" smtClean="0">
                <a:solidFill>
                  <a:schemeClr val="tx1"/>
                </a:solidFill>
              </a:rPr>
              <a:t>Photo courtesy: Globalvillagespace</a:t>
            </a:r>
            <a:endParaRPr lang="en-US" sz="2900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94262" y="6484151"/>
            <a:ext cx="5901459" cy="274320"/>
          </a:xfrm>
        </p:spPr>
        <p:txBody>
          <a:bodyPr/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Pakistan Prosperity Index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1142900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7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" b="8025"/>
          <a:stretch>
            <a:fillRect/>
          </a:stretch>
        </p:blipFill>
        <p:spPr>
          <a:xfrm>
            <a:off x="0" y="-1"/>
            <a:ext cx="12188952" cy="4988860"/>
          </a:xfrm>
        </p:spPr>
      </p:pic>
    </p:spTree>
    <p:extLst>
      <p:ext uri="{BB962C8B-B14F-4D97-AF65-F5344CB8AC3E}">
        <p14:creationId xmlns:p14="http://schemas.microsoft.com/office/powerpoint/2010/main" val="13248959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1419</TotalTime>
  <Words>807</Words>
  <Application>Microsoft Office PowerPoint</Application>
  <PresentationFormat>Widescreen</PresentationFormat>
  <Paragraphs>98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Courier New</vt:lpstr>
      <vt:lpstr>Tw Cen MT</vt:lpstr>
      <vt:lpstr>Tw Cen MT Condensed</vt:lpstr>
      <vt:lpstr>Wingdings 3</vt:lpstr>
      <vt:lpstr>Integral</vt:lpstr>
      <vt:lpstr>PowerPoint Presentation</vt:lpstr>
      <vt:lpstr>PowerPoint Presentation</vt:lpstr>
      <vt:lpstr>PowerPoint Presentation</vt:lpstr>
      <vt:lpstr>Pakistan prosperity index (PPI)</vt:lpstr>
      <vt:lpstr>Purchasing power index (ppi)</vt:lpstr>
      <vt:lpstr>Large-scale manufacturing index (LSMI)</vt:lpstr>
      <vt:lpstr>Trade volume index (TVI)</vt:lpstr>
      <vt:lpstr>Private sector lending index (psli)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Pakistan prosperity index</dc:title>
  <dc:creator>Lenovo</dc:creator>
  <cp:lastModifiedBy>Beenish Javed</cp:lastModifiedBy>
  <cp:revision>145</cp:revision>
  <dcterms:created xsi:type="dcterms:W3CDTF">2020-11-23T10:48:32Z</dcterms:created>
  <dcterms:modified xsi:type="dcterms:W3CDTF">2021-03-01T05:46:41Z</dcterms:modified>
</cp:coreProperties>
</file>