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Data%20Sets%20PPR%20No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Data%20Sets%20PPR%20Nov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Data%20Sets%20PPR%20Nov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Data%20Sets%20PPR%20Nov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Data%20Sets%20PPR%20Nov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Pakistan Prosperity Index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298068327290152"/>
          <c:y val="0.18195070817386227"/>
          <c:w val="0.87703748203136733"/>
          <c:h val="0.53358588690345599"/>
        </c:manualLayout>
      </c:layout>
      <c:lineChart>
        <c:grouping val="standard"/>
        <c:varyColors val="0"/>
        <c:ser>
          <c:idx val="0"/>
          <c:order val="0"/>
          <c:tx>
            <c:strRef>
              <c:f>'graphs of ind base june'!$J$2</c:f>
              <c:strCache>
                <c:ptCount val="1"/>
                <c:pt idx="0">
                  <c:v>Prosperity (GM)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none"/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28575" cap="rnd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trendlineType val="linear"/>
            <c:dispRSqr val="0"/>
            <c:dispEq val="0"/>
          </c:trendline>
          <c:cat>
            <c:numRef>
              <c:f>'graphs of ind base june'!$A$6:$A$17</c:f>
              <c:numCache>
                <c:formatCode>mmm\-yy</c:formatCode>
                <c:ptCount val="12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</c:numCache>
            </c:numRef>
          </c:cat>
          <c:val>
            <c:numRef>
              <c:f>'graphs of ind base june'!$J$6:$J$17</c:f>
              <c:numCache>
                <c:formatCode>0.0</c:formatCode>
                <c:ptCount val="12"/>
                <c:pt idx="0">
                  <c:v>99.578068840639162</c:v>
                </c:pt>
                <c:pt idx="1">
                  <c:v>102.76940868272874</c:v>
                </c:pt>
                <c:pt idx="2">
                  <c:v>101.14887826536859</c:v>
                </c:pt>
                <c:pt idx="3">
                  <c:v>105.66304730680669</c:v>
                </c:pt>
                <c:pt idx="4">
                  <c:v>107.76754290136361</c:v>
                </c:pt>
                <c:pt idx="5">
                  <c:v>109.61389390655522</c:v>
                </c:pt>
                <c:pt idx="6">
                  <c:v>99.114417835075173</c:v>
                </c:pt>
                <c:pt idx="7">
                  <c:v>86.29700971570665</c:v>
                </c:pt>
                <c:pt idx="8">
                  <c:v>91.140750937775437</c:v>
                </c:pt>
                <c:pt idx="9">
                  <c:v>102.73998496710294</c:v>
                </c:pt>
                <c:pt idx="10">
                  <c:v>107.51707244326195</c:v>
                </c:pt>
                <c:pt idx="11">
                  <c:v>103.67229840446969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61-4E4E-8F74-C9165851C9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82034432"/>
        <c:axId val="182035968"/>
      </c:lineChart>
      <c:dateAx>
        <c:axId val="18203443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35968"/>
        <c:crosses val="autoZero"/>
        <c:auto val="1"/>
        <c:lblOffset val="100"/>
        <c:baseTimeUnit val="months"/>
      </c:dateAx>
      <c:valAx>
        <c:axId val="182035968"/>
        <c:scaling>
          <c:orientation val="minMax"/>
          <c:max val="115"/>
          <c:min val="80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Geometric Mean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crossAx val="182034432"/>
        <c:crosses val="autoZero"/>
        <c:crossBetween val="between"/>
        <c:majorUnit val="5"/>
        <c:minorUnit val="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6354283534303"/>
          <c:y val="0.1680612423447069"/>
          <c:w val="0.7849455633527046"/>
          <c:h val="0.5677596623568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'graphs of ind base june'!$C$1</c:f>
              <c:strCache>
                <c:ptCount val="1"/>
                <c:pt idx="0">
                  <c:v>Inverse CPI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76200" dist="25400" dir="5400000" algn="ct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 contourW="12700" prstMaterial="flat">
              <a:bevelT w="38100" h="44450" prst="angle"/>
              <a:contourClr>
                <a:scrgbClr r="0" g="0" b="0">
                  <a:shade val="35000"/>
                  <a:satMod val="16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'graphs of ind base june'!$A$6:$A$17</c:f>
              <c:numCache>
                <c:formatCode>mmm\-yy</c:formatCode>
                <c:ptCount val="12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</c:numCache>
            </c:numRef>
          </c:cat>
          <c:val>
            <c:numRef>
              <c:f>'graphs of ind base june'!$C$6:$C$17</c:f>
              <c:numCache>
                <c:formatCode>0.0</c:formatCode>
                <c:ptCount val="12"/>
                <c:pt idx="0">
                  <c:v>95.855769600000002</c:v>
                </c:pt>
                <c:pt idx="1">
                  <c:v>94.130365747200003</c:v>
                </c:pt>
                <c:pt idx="2">
                  <c:v>92.906670992486397</c:v>
                </c:pt>
                <c:pt idx="3">
                  <c:v>93.185391005463842</c:v>
                </c:pt>
                <c:pt idx="4">
                  <c:v>91.321683185354559</c:v>
                </c:pt>
                <c:pt idx="5">
                  <c:v>92.234900017208105</c:v>
                </c:pt>
                <c:pt idx="6">
                  <c:v>92.2</c:v>
                </c:pt>
                <c:pt idx="7">
                  <c:v>92.972700000000003</c:v>
                </c:pt>
                <c:pt idx="8">
                  <c:v>92.69386087969373</c:v>
                </c:pt>
                <c:pt idx="9">
                  <c:v>91.952309992656183</c:v>
                </c:pt>
                <c:pt idx="10">
                  <c:v>89.65</c:v>
                </c:pt>
                <c:pt idx="11">
                  <c:v>89.12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A-4DDA-8252-FFDBEFF4C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2667520"/>
        <c:axId val="182677504"/>
      </c:barChart>
      <c:dateAx>
        <c:axId val="1826675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677504"/>
        <c:crosses val="autoZero"/>
        <c:auto val="1"/>
        <c:lblOffset val="100"/>
        <c:baseTimeUnit val="months"/>
      </c:dateAx>
      <c:valAx>
        <c:axId val="18267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66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6032714681283"/>
          <c:y val="0.17867328685825101"/>
          <c:w val="0.77509054199151761"/>
          <c:h val="0.57483646879469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'graphs of ind base june'!$D$1</c:f>
              <c:strCache>
                <c:ptCount val="1"/>
                <c:pt idx="0">
                  <c:v>QIM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'graphs of ind base june'!$A$6:$A$17</c:f>
              <c:numCache>
                <c:formatCode>mmm\-yy</c:formatCode>
                <c:ptCount val="12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</c:numCache>
            </c:numRef>
          </c:cat>
          <c:val>
            <c:numRef>
              <c:f>'graphs of ind base june'!$D$6:$D$17</c:f>
              <c:numCache>
                <c:formatCode>0.0</c:formatCode>
                <c:ptCount val="12"/>
                <c:pt idx="0">
                  <c:v>101.6040408656</c:v>
                </c:pt>
                <c:pt idx="1">
                  <c:v>105.67836290431056</c:v>
                </c:pt>
                <c:pt idx="2">
                  <c:v>101.68372078652762</c:v>
                </c:pt>
                <c:pt idx="3">
                  <c:v>118.35985099551813</c:v>
                </c:pt>
                <c:pt idx="4">
                  <c:v>126.75156443110036</c:v>
                </c:pt>
                <c:pt idx="5">
                  <c:v>125.598125194777</c:v>
                </c:pt>
                <c:pt idx="6">
                  <c:v>97.98</c:v>
                </c:pt>
                <c:pt idx="7">
                  <c:v>65.790000000000006</c:v>
                </c:pt>
                <c:pt idx="8">
                  <c:v>79.28</c:v>
                </c:pt>
                <c:pt idx="9">
                  <c:v>92.61</c:v>
                </c:pt>
                <c:pt idx="10">
                  <c:v>101.44</c:v>
                </c:pt>
                <c:pt idx="11">
                  <c:v>94.56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FF-44FD-B531-3D39B913F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182708096"/>
        <c:axId val="182709632"/>
      </c:barChart>
      <c:dateAx>
        <c:axId val="1827080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09632"/>
        <c:crosses val="autoZero"/>
        <c:auto val="1"/>
        <c:lblOffset val="100"/>
        <c:baseTimeUnit val="months"/>
      </c:dateAx>
      <c:valAx>
        <c:axId val="18270963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0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5460426601636"/>
          <c:y val="0.15671344154606506"/>
          <c:w val="0.80368015969834761"/>
          <c:h val="0.56558336632501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'graphs of ind base june'!$E$1</c:f>
              <c:strCache>
                <c:ptCount val="1"/>
                <c:pt idx="0">
                  <c:v>TVI</c:v>
                </c:pt>
              </c:strCache>
            </c:strRef>
          </c:tx>
          <c:spPr>
            <a:pattFill prst="ltUpDiag">
              <a:fgClr>
                <a:schemeClr val="accent3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Lbls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'graphs of ind base june'!$A$6:$A$17</c:f>
              <c:numCache>
                <c:formatCode>mmm\-yy</c:formatCode>
                <c:ptCount val="12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</c:numCache>
            </c:numRef>
          </c:cat>
          <c:val>
            <c:numRef>
              <c:f>'graphs of ind base june'!$E$6:$E$17</c:f>
              <c:numCache>
                <c:formatCode>0.0</c:formatCode>
                <c:ptCount val="12"/>
                <c:pt idx="0">
                  <c:v>92.267752819984764</c:v>
                </c:pt>
                <c:pt idx="1">
                  <c:v>101.15990622034813</c:v>
                </c:pt>
                <c:pt idx="2">
                  <c:v>98.358324220594923</c:v>
                </c:pt>
                <c:pt idx="3">
                  <c:v>99.37068917832174</c:v>
                </c:pt>
                <c:pt idx="4">
                  <c:v>100.58314434152132</c:v>
                </c:pt>
                <c:pt idx="5">
                  <c:v>103.80394776592532</c:v>
                </c:pt>
                <c:pt idx="6">
                  <c:v>86.463328496844937</c:v>
                </c:pt>
                <c:pt idx="7">
                  <c:v>72.793476261493751</c:v>
                </c:pt>
                <c:pt idx="8">
                  <c:v>72.53</c:v>
                </c:pt>
                <c:pt idx="9">
                  <c:v>93.4</c:v>
                </c:pt>
                <c:pt idx="10">
                  <c:v>100.05</c:v>
                </c:pt>
                <c:pt idx="11">
                  <c:v>87.4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CE-4824-BFE4-75206A1B67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127435136"/>
        <c:axId val="127436672"/>
      </c:barChart>
      <c:dateAx>
        <c:axId val="1274351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3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36672"/>
        <c:crosses val="autoZero"/>
        <c:auto val="1"/>
        <c:lblOffset val="100"/>
        <c:baseTimeUnit val="months"/>
      </c:dateAx>
      <c:valAx>
        <c:axId val="12743667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3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/>
    </a:solidFill>
    <a:ln w="9525" cap="flat" cmpd="sng" algn="ctr">
      <a:solidFill>
        <a:schemeClr val="accent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6279893746321"/>
          <c:y val="0.15220514368611332"/>
          <c:w val="0.77283991084824988"/>
          <c:h val="0.54563239595050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'graphs of ind base june'!$F$1</c:f>
              <c:strCache>
                <c:ptCount val="1"/>
                <c:pt idx="0">
                  <c:v>PSLI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4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'graphs of ind base june'!$A$6:$A$17</c:f>
              <c:numCache>
                <c:formatCode>mmm\-yy</c:formatCode>
                <c:ptCount val="12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</c:numCache>
            </c:numRef>
          </c:cat>
          <c:val>
            <c:numRef>
              <c:f>'graphs of ind base june'!$F$6:$F$17</c:f>
              <c:numCache>
                <c:formatCode>0.0</c:formatCode>
                <c:ptCount val="12"/>
                <c:pt idx="0">
                  <c:v>109.41468538145706</c:v>
                </c:pt>
                <c:pt idx="1">
                  <c:v>110.84884942232407</c:v>
                </c:pt>
                <c:pt idx="2">
                  <c:v>112.65094369648939</c:v>
                </c:pt>
                <c:pt idx="3">
                  <c:v>113.73181832649036</c:v>
                </c:pt>
                <c:pt idx="4">
                  <c:v>115.85091823418954</c:v>
                </c:pt>
                <c:pt idx="5">
                  <c:v>120.05219771475861</c:v>
                </c:pt>
                <c:pt idx="6">
                  <c:v>123.55121805277061</c:v>
                </c:pt>
                <c:pt idx="7">
                  <c:v>124.55902479391452</c:v>
                </c:pt>
                <c:pt idx="8">
                  <c:v>129.4547885037716</c:v>
                </c:pt>
                <c:pt idx="9">
                  <c:v>140.08466214710842</c:v>
                </c:pt>
                <c:pt idx="10">
                  <c:v>146.87</c:v>
                </c:pt>
                <c:pt idx="11">
                  <c:v>156.84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87-4304-A494-78EAEC243C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8531072"/>
        <c:axId val="128532864"/>
      </c:barChart>
      <c:dateAx>
        <c:axId val="128531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532864"/>
        <c:crosses val="autoZero"/>
        <c:auto val="1"/>
        <c:lblOffset val="100"/>
        <c:baseTimeUnit val="months"/>
      </c:dateAx>
      <c:valAx>
        <c:axId val="12853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53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1197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0.40625</cdr:y>
    </cdr:from>
    <cdr:to>
      <cdr:x>0.05</cdr:x>
      <cdr:y>0.73958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114425"/>
          <a:ext cx="228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0.01927</cdr:x>
      <cdr:y>0.38194</cdr:y>
    </cdr:from>
    <cdr:to>
      <cdr:x>0.06936</cdr:x>
      <cdr:y>0.71528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250" y="1047750"/>
          <a:ext cx="24765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0.01734</cdr:x>
      <cdr:y>0.37153</cdr:y>
    </cdr:from>
    <cdr:to>
      <cdr:x>0.20231</cdr:x>
      <cdr:y>0.70486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5725" y="10191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0.03751</cdr:x>
      <cdr:y>0.25451</cdr:y>
    </cdr:from>
    <cdr:to>
      <cdr:x>0.10924</cdr:x>
      <cdr:y>0.74548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7200" y="1163642"/>
          <a:ext cx="874304" cy="2244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rtlCol="0"/>
        <a:lstStyle xmlns:a="http://schemas.openxmlformats.org/drawingml/2006/main"/>
        <a:p xmlns:a="http://schemas.openxmlformats.org/drawingml/2006/main">
          <a:endParaRPr lang="en-US" sz="1200" b="1" dirty="0"/>
        </a:p>
        <a:p xmlns:a="http://schemas.openxmlformats.org/drawingml/2006/main">
          <a:endParaRPr lang="en-US" sz="1200" b="1" dirty="0"/>
        </a:p>
        <a:p xmlns:a="http://schemas.openxmlformats.org/drawingml/2006/main">
          <a:endParaRPr lang="en-US" sz="1200" b="1" dirty="0"/>
        </a:p>
        <a:p xmlns:a="http://schemas.openxmlformats.org/drawingml/2006/main">
          <a:r>
            <a:rPr lang="en-US" sz="1050" b="1" dirty="0"/>
            <a:t>1/CPI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0.07359</cdr:x>
      <cdr:y>0.0588</cdr:y>
    </cdr:from>
    <cdr:to>
      <cdr:x>0.61166</cdr:x>
      <cdr:y>0.14097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1976483" y="-1201382"/>
          <a:ext cx="426049" cy="3438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en-US" sz="1050" b="1" dirty="0"/>
            <a:t>Quantum</a:t>
          </a:r>
          <a:r>
            <a:rPr lang="en-US" sz="1050" b="1" baseline="0" dirty="0"/>
            <a:t> Index of Manufacturing</a:t>
          </a:r>
          <a:endParaRPr lang="en-US" sz="105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0.00895</cdr:x>
      <cdr:y>0.36313</cdr:y>
    </cdr:from>
    <cdr:to>
      <cdr:x>0.04912</cdr:x>
      <cdr:y>0.73475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526" y="1238250"/>
          <a:ext cx="271675" cy="1267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en-US" sz="1050" b="1"/>
            <a:t>Trade</a:t>
          </a:r>
          <a:r>
            <a:rPr lang="en-US" sz="1050" b="1" baseline="0"/>
            <a:t> Volume Index</a:t>
          </a:r>
          <a:endParaRPr lang="en-US" sz="1050" b="1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0.09988</cdr:y>
    </cdr:from>
    <cdr:to>
      <cdr:x>0.0543</cdr:x>
      <cdr:y>0.69016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17864"/>
          <a:ext cx="308342" cy="3060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 anchorCtr="0"/>
        <a:lstStyle xmlns:a="http://schemas.openxmlformats.org/drawingml/2006/main"/>
        <a:p xmlns:a="http://schemas.openxmlformats.org/drawingml/2006/main">
          <a:r>
            <a:rPr lang="en-US" sz="1050" b="1" dirty="0"/>
            <a:t>Long -Term Fixed Financing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2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5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93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3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0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3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1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1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9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18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501DE3-0FE8-4789-856D-8931EEC85AA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8F974B-CCF5-49FA-BA43-095D233C251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64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imeinstitute.org/" TargetMode="External"/><Relationship Id="rId2" Type="http://schemas.openxmlformats.org/officeDocument/2006/relationships/hyperlink" Target="https://primeinstitute.org/ppr-methodology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162843"/>
            <a:ext cx="7772400" cy="1260334"/>
          </a:xfrm>
        </p:spPr>
        <p:txBody>
          <a:bodyPr/>
          <a:lstStyle/>
          <a:p>
            <a:r>
              <a:rPr lang="en-US" dirty="0" smtClean="0"/>
              <a:t>Pakistan prosperity index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5946" y="5226147"/>
            <a:ext cx="3200400" cy="11337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November 2020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65" y="4960137"/>
            <a:ext cx="1756498" cy="1381594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562449" cy="496013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4960137"/>
            <a:ext cx="12192000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4572" y="822325"/>
            <a:ext cx="0" cy="90800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412480" y="5162843"/>
            <a:ext cx="586" cy="829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6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011" y="179249"/>
            <a:ext cx="1122099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Policy Research Institute of Market Economy (PRIME)</a:t>
            </a:r>
            <a:r>
              <a:rPr lang="en-US" sz="2000" dirty="0"/>
              <a:t> is a public policy think tank striving for an open, free and prosperous Pakistan by creating and expanding a constituency for protective function of the state and freedom of the </a:t>
            </a:r>
            <a:r>
              <a:rPr lang="en-US" sz="2000" dirty="0" smtClean="0"/>
              <a:t>market.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Pakistan </a:t>
            </a:r>
            <a:r>
              <a:rPr lang="en-US" sz="2000" b="1" dirty="0"/>
              <a:t>Prosperity </a:t>
            </a:r>
            <a:r>
              <a:rPr lang="en-US" sz="2000" b="1" dirty="0" smtClean="0"/>
              <a:t>Index </a:t>
            </a:r>
            <a:r>
              <a:rPr lang="en-US" sz="2000" dirty="0" smtClean="0"/>
              <a:t>is </a:t>
            </a:r>
            <a:r>
              <a:rPr lang="en-US" sz="2000" dirty="0"/>
              <a:t>a monthly review of Pakistan's macro-economy based on the analysis of four periodic data </a:t>
            </a:r>
            <a:r>
              <a:rPr lang="en-US" sz="2000" dirty="0" smtClean="0"/>
              <a:t>sets - </a:t>
            </a:r>
            <a:r>
              <a:rPr lang="en-US" sz="2000" dirty="0"/>
              <a:t>industrial production, trade volume, price levels, and private sector lending. </a:t>
            </a:r>
            <a:r>
              <a:rPr lang="en-US" sz="2000" dirty="0" smtClean="0"/>
              <a:t>On a 12-month rolling basis, this issue of the report covers the period Sep 2019 to Aug 2020, with Jun 2019 as the base period.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Credits</a:t>
            </a:r>
            <a:endParaRPr lang="en-US" sz="2000" dirty="0"/>
          </a:p>
          <a:p>
            <a:r>
              <a:rPr lang="en-US" sz="2000" dirty="0"/>
              <a:t>The idea of </a:t>
            </a:r>
            <a:r>
              <a:rPr lang="en-US" sz="2000" dirty="0" smtClean="0"/>
              <a:t>Pakistan Prosperity Index </a:t>
            </a:r>
            <a:r>
              <a:rPr lang="en-US" sz="2000" dirty="0"/>
              <a:t>was developed by Ali Salman. Special thanks to Ali Kemal for technical support in developing the indices and </a:t>
            </a:r>
            <a:r>
              <a:rPr lang="en-US" sz="2000" dirty="0" err="1"/>
              <a:t>Sohaib</a:t>
            </a:r>
            <a:r>
              <a:rPr lang="en-US" sz="2000" dirty="0"/>
              <a:t> </a:t>
            </a:r>
            <a:r>
              <a:rPr lang="en-US" sz="2000" dirty="0" err="1"/>
              <a:t>Jamali</a:t>
            </a:r>
            <a:r>
              <a:rPr lang="en-US" sz="2000" dirty="0"/>
              <a:t> for his valuable </a:t>
            </a:r>
            <a:r>
              <a:rPr lang="en-US" sz="2000" dirty="0" smtClean="0"/>
              <a:t>feedback. To view data and methodology, please </a:t>
            </a:r>
            <a:r>
              <a:rPr lang="en-US" sz="2000" dirty="0" smtClean="0">
                <a:hlinkClick r:id="rId2"/>
              </a:rPr>
              <a:t>click here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Author</a:t>
            </a:r>
            <a:endParaRPr lang="en-US" sz="2000" dirty="0"/>
          </a:p>
          <a:p>
            <a:r>
              <a:rPr lang="en-US" sz="2000" dirty="0" err="1"/>
              <a:t>Shehryar</a:t>
            </a:r>
            <a:r>
              <a:rPr lang="en-US" sz="2000" dirty="0"/>
              <a:t> Aziz</a:t>
            </a:r>
          </a:p>
          <a:p>
            <a:r>
              <a:rPr lang="en-US" sz="2000" dirty="0"/>
              <a:t>Email: </a:t>
            </a:r>
            <a:r>
              <a:rPr lang="en-US" sz="2000" dirty="0" smtClean="0"/>
              <a:t>shehryar@primeinstitute.org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Published by:</a:t>
            </a:r>
            <a:r>
              <a:rPr lang="en-US" sz="2000" dirty="0"/>
              <a:t> Policy Research Institute of Market Economy (</a:t>
            </a:r>
            <a:r>
              <a:rPr lang="en-US" sz="2000" dirty="0" smtClean="0"/>
              <a:t>PRIME)</a:t>
            </a:r>
          </a:p>
          <a:p>
            <a:r>
              <a:rPr lang="en-US" sz="2000" dirty="0" smtClean="0"/>
              <a:t>November 2020</a:t>
            </a:r>
          </a:p>
          <a:p>
            <a:r>
              <a:rPr lang="en-US" sz="2000" dirty="0" smtClean="0"/>
              <a:t>© PRIME Institute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/>
              <a:t>All </a:t>
            </a:r>
            <a:r>
              <a:rPr lang="en-US" sz="2000" i="1" dirty="0"/>
              <a:t>publications by PRIME can be viewed online at </a:t>
            </a:r>
            <a:r>
              <a:rPr lang="en-US" sz="2000" i="1" dirty="0">
                <a:hlinkClick r:id="rId3"/>
              </a:rPr>
              <a:t>primeinstitute.org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Pakistan prosperity index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51945"/>
              </p:ext>
            </p:extLst>
          </p:nvPr>
        </p:nvGraphicFramePr>
        <p:xfrm>
          <a:off x="5715000" y="822325"/>
          <a:ext cx="5678488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/>
              <a:t>Pakistan Prosperity </a:t>
            </a:r>
            <a:r>
              <a:rPr lang="en-US" sz="2000" dirty="0" smtClean="0"/>
              <a:t>Index inches lower to 103.7 in August - a decline of </a:t>
            </a:r>
            <a:r>
              <a:rPr lang="en-US" sz="2000" dirty="0"/>
              <a:t>3.8 percentage </a:t>
            </a:r>
            <a:r>
              <a:rPr lang="en-US" sz="2000" dirty="0" smtClean="0"/>
              <a:t>points as compared to July. </a:t>
            </a:r>
            <a:r>
              <a:rPr lang="en-US" sz="2000" dirty="0"/>
              <a:t>O</a:t>
            </a:r>
            <a:r>
              <a:rPr lang="en-US" sz="2000" dirty="0" smtClean="0"/>
              <a:t>ver </a:t>
            </a:r>
            <a:r>
              <a:rPr lang="en-US" sz="2000" dirty="0"/>
              <a:t>a 12-month period, the trend faces a downward-sloping trajectory. </a:t>
            </a:r>
            <a:endParaRPr lang="en-US" sz="2000" dirty="0" smtClean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power index (</a:t>
            </a:r>
            <a:r>
              <a:rPr lang="en-US" dirty="0" err="1" smtClean="0"/>
              <a:t>ppi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Y-o-Y inflation for August recorded at 8.2%. As against base value of 100 in Jun 2019, PPI lower at 89.1 in Aug 2020</a:t>
            </a:r>
            <a:endParaRPr lang="en-US" sz="2000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861495329"/>
              </p:ext>
            </p:extLst>
          </p:nvPr>
        </p:nvGraphicFramePr>
        <p:xfrm>
          <a:off x="0" y="0"/>
          <a:ext cx="121888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4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71509"/>
            <a:ext cx="3796066" cy="1737360"/>
          </a:xfrm>
        </p:spPr>
        <p:txBody>
          <a:bodyPr/>
          <a:lstStyle/>
          <a:p>
            <a:r>
              <a:rPr lang="en-US" dirty="0" smtClean="0"/>
              <a:t>Large-scale manufacturing index (LSMI)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3796066" cy="3762294"/>
          </a:xfrm>
        </p:spPr>
        <p:txBody>
          <a:bodyPr/>
          <a:lstStyle/>
          <a:p>
            <a:r>
              <a:rPr lang="en-US" sz="2000" dirty="0" smtClean="0"/>
              <a:t>Output </a:t>
            </a:r>
            <a:r>
              <a:rPr lang="en-US" sz="2000" dirty="0"/>
              <a:t>of large-scale manufacturing industry faced a sharp hit. As against the index value of 101.4 for </a:t>
            </a:r>
            <a:r>
              <a:rPr lang="en-US" sz="2000" dirty="0" smtClean="0"/>
              <a:t>July, LSMI stood significantly lower </a:t>
            </a:r>
            <a:r>
              <a:rPr lang="en-US" sz="2000" dirty="0"/>
              <a:t>at 94.6 in </a:t>
            </a:r>
            <a:r>
              <a:rPr lang="en-US" sz="2000" dirty="0" smtClean="0"/>
              <a:t>August.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778106"/>
              </p:ext>
            </p:extLst>
          </p:nvPr>
        </p:nvGraphicFramePr>
        <p:xfrm>
          <a:off x="5003075" y="822325"/>
          <a:ext cx="6390414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123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volume index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 compared to July, total trade volume contracted by12.6% in August. </a:t>
            </a:r>
            <a:endParaRPr lang="en-US" sz="2000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531885151"/>
              </p:ext>
            </p:extLst>
          </p:nvPr>
        </p:nvGraphicFramePr>
        <p:xfrm>
          <a:off x="0" y="0"/>
          <a:ext cx="121888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555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71509"/>
            <a:ext cx="3508683" cy="1737360"/>
          </a:xfrm>
        </p:spPr>
        <p:txBody>
          <a:bodyPr/>
          <a:lstStyle/>
          <a:p>
            <a:r>
              <a:rPr lang="en-US" dirty="0" smtClean="0"/>
              <a:t>Private sector lending index (</a:t>
            </a:r>
            <a:r>
              <a:rPr lang="en-US" dirty="0" err="1" smtClean="0"/>
              <a:t>psli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3508683" cy="3762294"/>
          </a:xfrm>
        </p:spPr>
        <p:txBody>
          <a:bodyPr/>
          <a:lstStyle/>
          <a:p>
            <a:r>
              <a:rPr lang="en-US" sz="2000" dirty="0"/>
              <a:t>Fixed investment loans disbursed to the private sector grew by 6.8% in August 2020, to </a:t>
            </a:r>
            <a:r>
              <a:rPr lang="en-US" sz="2000" dirty="0" smtClean="0"/>
              <a:t>reach </a:t>
            </a:r>
            <a:r>
              <a:rPr lang="en-US" sz="2000" dirty="0" err="1"/>
              <a:t>Rs</a:t>
            </a:r>
            <a:r>
              <a:rPr lang="en-US" sz="2000" dirty="0"/>
              <a:t>. 246.4 billion. </a:t>
            </a:r>
            <a:r>
              <a:rPr lang="en-US" sz="2000" dirty="0" smtClean="0"/>
              <a:t>PSLI has </a:t>
            </a:r>
            <a:r>
              <a:rPr lang="en-US" sz="2000" dirty="0"/>
              <a:t>improved to 156.8 in </a:t>
            </a:r>
            <a:r>
              <a:rPr lang="en-US" sz="2000" dirty="0" smtClean="0"/>
              <a:t>August </a:t>
            </a:r>
            <a:r>
              <a:rPr lang="en-US" sz="2000" dirty="0"/>
              <a:t>as compared to 146.9 </a:t>
            </a:r>
            <a:r>
              <a:rPr lang="en-US" sz="2000" dirty="0" smtClean="0"/>
              <a:t>in July.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411417"/>
              </p:ext>
            </p:extLst>
          </p:nvPr>
        </p:nvGraphicFramePr>
        <p:xfrm>
          <a:off x="4807131" y="822325"/>
          <a:ext cx="6586357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6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37346" y="4571999"/>
            <a:ext cx="743550" cy="1851179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58" b="16258"/>
          <a:stretch>
            <a:fillRect/>
          </a:stretch>
        </p:blipFill>
        <p:spPr>
          <a:xfrm>
            <a:off x="0" y="-1"/>
            <a:ext cx="12188952" cy="40625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3404" y="4441373"/>
            <a:ext cx="11393905" cy="2312126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Wide-scale flooding across various parts of the country, in particular Karachi, had a serious toll on the economy in August. The port city received heaviest rainfall ever recorded in a single day, over a span of 53 years. Port operation saw suspension and several areas of the city underwent a forced power black-out to prevent damage due to electrocution.</a:t>
            </a:r>
          </a:p>
          <a:p>
            <a:pPr algn="just"/>
            <a:r>
              <a:rPr lang="en-US" sz="2800" dirty="0"/>
              <a:t>Over a 12-month period, stagnancy in international trade and large-scale manufacturing position, together with near double digit inflation rate is resulting in downward-sloping economic prosperity.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240</TotalTime>
  <Words>460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Pakistan prosperity index</vt:lpstr>
      <vt:lpstr>PowerPoint Presentation</vt:lpstr>
      <vt:lpstr>Pakistan prosperity index</vt:lpstr>
      <vt:lpstr>Purchasing power index (ppi)</vt:lpstr>
      <vt:lpstr>Large-scale manufacturing index (LSMI)</vt:lpstr>
      <vt:lpstr>Trade volume index</vt:lpstr>
      <vt:lpstr>Private sector lending index (psli)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prosperity index</dc:title>
  <dc:creator>Lenovo</dc:creator>
  <cp:lastModifiedBy>Lenovo</cp:lastModifiedBy>
  <cp:revision>20</cp:revision>
  <dcterms:created xsi:type="dcterms:W3CDTF">2020-11-23T10:48:32Z</dcterms:created>
  <dcterms:modified xsi:type="dcterms:W3CDTF">2020-11-27T06:53:47Z</dcterms:modified>
</cp:coreProperties>
</file>