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ollektif" charset="1" panose="020B0604020101010102"/>
      <p:regular r:id="rId10"/>
    </p:embeddedFont>
    <p:embeddedFont>
      <p:font typeface="Kollektif Bold" charset="1" panose="020B0604020101010102"/>
      <p:regular r:id="rId11"/>
    </p:embeddedFont>
    <p:embeddedFont>
      <p:font typeface="Kollektif Italics" charset="1" panose="020B0604020101010102"/>
      <p:regular r:id="rId12"/>
    </p:embeddedFont>
    <p:embeddedFont>
      <p:font typeface="Kollektif Bold Italics" charset="1" panose="020B0604020101010102"/>
      <p:regular r:id="rId13"/>
    </p:embeddedFont>
    <p:embeddedFont>
      <p:font typeface="DM Sans" charset="1" panose="00000000000000000000"/>
      <p:regular r:id="rId14"/>
    </p:embeddedFont>
    <p:embeddedFont>
      <p:font typeface="DM Sans Bold" charset="1" panose="00000000000000000000"/>
      <p:regular r:id="rId15"/>
    </p:embeddedFont>
    <p:embeddedFont>
      <p:font typeface="DM Sans Italics" charset="1" panose="00000000000000000000"/>
      <p:regular r:id="rId16"/>
    </p:embeddedFont>
    <p:embeddedFont>
      <p:font typeface="DM Sans Bold Italics" charset="1" panose="00000000000000000000"/>
      <p:regular r:id="rId17"/>
    </p:embeddedFont>
    <p:embeddedFont>
      <p:font typeface="Canva Sans" charset="1" panose="020B0503030501040103"/>
      <p:regular r:id="rId18"/>
    </p:embeddedFont>
    <p:embeddedFont>
      <p:font typeface="Canva Sans Bold" charset="1" panose="020B0803030501040103"/>
      <p:regular r:id="rId19"/>
    </p:embeddedFont>
    <p:embeddedFont>
      <p:font typeface="Canva Sans Italics" charset="1" panose="020B0503030501040103"/>
      <p:regular r:id="rId20"/>
    </p:embeddedFont>
    <p:embeddedFont>
      <p:font typeface="Canva Sans Bold Italics" charset="1" panose="020B0803030501040103"/>
      <p:regular r:id="rId21"/>
    </p:embeddedFont>
    <p:embeddedFont>
      <p:font typeface="Canva Sans Medium" charset="1" panose="020B0603030501040103"/>
      <p:regular r:id="rId22"/>
    </p:embeddedFont>
    <p:embeddedFont>
      <p:font typeface="Canva Sans Medium Italics" charset="1" panose="020B06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36" Target="slides/slide13.xml" Type="http://schemas.openxmlformats.org/officeDocument/2006/relationships/slide"/><Relationship Id="rId37" Target="slides/slide14.xml" Type="http://schemas.openxmlformats.org/officeDocument/2006/relationships/slide"/><Relationship Id="rId38" Target="slides/slide15.xml" Type="http://schemas.openxmlformats.org/officeDocument/2006/relationships/slide"/><Relationship Id="rId39" Target="slides/slide16.xml" Type="http://schemas.openxmlformats.org/officeDocument/2006/relationships/slide"/><Relationship Id="rId4" Target="theme/theme1.xml" Type="http://schemas.openxmlformats.org/officeDocument/2006/relationships/theme"/><Relationship Id="rId40" Target="slides/slide17.xml" Type="http://schemas.openxmlformats.org/officeDocument/2006/relationships/slide"/><Relationship Id="rId41" Target="slides/slide18.xml" Type="http://schemas.openxmlformats.org/officeDocument/2006/relationships/slide"/><Relationship Id="rId42" Target="slides/slide19.xml" Type="http://schemas.openxmlformats.org/officeDocument/2006/relationships/slide"/><Relationship Id="rId43" Target="slides/slide20.xml" Type="http://schemas.openxmlformats.org/officeDocument/2006/relationships/slide"/><Relationship Id="rId44" Target="slides/slide2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0.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1386843" y="7201845"/>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6" id="6"/>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8" id="8"/>
          <p:cNvSpPr txBox="true"/>
          <p:nvPr/>
        </p:nvSpPr>
        <p:spPr>
          <a:xfrm rot="0">
            <a:off x="3418373" y="1650315"/>
            <a:ext cx="11510344" cy="3611261"/>
          </a:xfrm>
          <a:prstGeom prst="rect">
            <a:avLst/>
          </a:prstGeom>
        </p:spPr>
        <p:txBody>
          <a:bodyPr anchor="t" rtlCol="false" tIns="0" lIns="0" bIns="0" rIns="0">
            <a:spAutoFit/>
          </a:bodyPr>
          <a:lstStyle/>
          <a:p>
            <a:pPr algn="ctr">
              <a:lnSpc>
                <a:spcPts val="6800"/>
              </a:lnSpc>
            </a:pPr>
            <a:r>
              <a:rPr lang="en-US" sz="6800">
                <a:solidFill>
                  <a:srgbClr val="227C9D"/>
                </a:solidFill>
                <a:latin typeface="Kollektif Bold"/>
              </a:rPr>
              <a:t>REDISCOVERING AND OPENING UP PAKISTAN-</a:t>
            </a:r>
          </a:p>
          <a:p>
            <a:pPr algn="ctr">
              <a:lnSpc>
                <a:spcPts val="6800"/>
              </a:lnSpc>
            </a:pPr>
            <a:r>
              <a:rPr lang="en-US" sz="6800">
                <a:solidFill>
                  <a:srgbClr val="227C9D"/>
                </a:solidFill>
                <a:latin typeface="Kollektif Bold"/>
              </a:rPr>
              <a:t>a case of tourism sector</a:t>
            </a:r>
          </a:p>
        </p:txBody>
      </p:sp>
      <p:sp>
        <p:nvSpPr>
          <p:cNvPr name="TextBox 9" id="9"/>
          <p:cNvSpPr txBox="true"/>
          <p:nvPr/>
        </p:nvSpPr>
        <p:spPr>
          <a:xfrm rot="0">
            <a:off x="5155406" y="6975715"/>
            <a:ext cx="7803526" cy="3094996"/>
          </a:xfrm>
          <a:prstGeom prst="rect">
            <a:avLst/>
          </a:prstGeom>
        </p:spPr>
        <p:txBody>
          <a:bodyPr anchor="t" rtlCol="false" tIns="0" lIns="0" bIns="0" rIns="0">
            <a:spAutoFit/>
          </a:bodyPr>
          <a:lstStyle/>
          <a:p>
            <a:pPr algn="ctr">
              <a:lnSpc>
                <a:spcPts val="4070"/>
              </a:lnSpc>
            </a:pPr>
            <a:r>
              <a:rPr lang="en-US" sz="3700">
                <a:solidFill>
                  <a:srgbClr val="545454"/>
                </a:solidFill>
                <a:latin typeface="DM Sans"/>
              </a:rPr>
              <a:t>Presenter: Zehra Shallwani</a:t>
            </a:r>
          </a:p>
          <a:p>
            <a:pPr algn="ctr">
              <a:lnSpc>
                <a:spcPts val="4070"/>
              </a:lnSpc>
            </a:pPr>
            <a:r>
              <a:rPr lang="en-US" sz="3700">
                <a:solidFill>
                  <a:srgbClr val="545454"/>
                </a:solidFill>
                <a:latin typeface="DM Sans"/>
              </a:rPr>
              <a:t>Founder-Dastaan Tours Pvt Ltd</a:t>
            </a:r>
          </a:p>
          <a:p>
            <a:pPr algn="ctr">
              <a:lnSpc>
                <a:spcPts val="4070"/>
              </a:lnSpc>
            </a:pPr>
          </a:p>
          <a:p>
            <a:pPr algn="ctr">
              <a:lnSpc>
                <a:spcPts val="4070"/>
              </a:lnSpc>
            </a:pPr>
            <a:r>
              <a:rPr lang="en-US" sz="3700">
                <a:solidFill>
                  <a:srgbClr val="545454"/>
                </a:solidFill>
                <a:latin typeface="DM Sans"/>
              </a:rPr>
              <a:t>DTS License Government of Sindh</a:t>
            </a:r>
          </a:p>
          <a:p>
            <a:pPr algn="ctr">
              <a:lnSpc>
                <a:spcPts val="4070"/>
              </a:lnSpc>
            </a:pPr>
            <a:r>
              <a:rPr lang="en-US" sz="3700">
                <a:solidFill>
                  <a:srgbClr val="545454"/>
                </a:solidFill>
                <a:latin typeface="DM Sans"/>
              </a:rPr>
              <a:t>Member Pakistan Association of Tour Operators</a:t>
            </a:r>
          </a:p>
        </p:txBody>
      </p:sp>
      <p:sp>
        <p:nvSpPr>
          <p:cNvPr name="Freeform 10" id="10"/>
          <p:cNvSpPr/>
          <p:nvPr/>
        </p:nvSpPr>
        <p:spPr>
          <a:xfrm flipH="false" flipV="false" rot="-10800000">
            <a:off x="9525" y="63583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83809" y="63869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0" y="7470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10800000">
            <a:off x="0"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083809"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800000">
            <a:off x="1083809" y="962372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0800000">
            <a:off x="3321750"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321750" y="74993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5400000">
            <a:off x="4405559"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2237941"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3321750"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0" y="96383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5400000">
            <a:off x="15470622" y="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16554431" y="0"/>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true" flipV="true" rot="0">
            <a:off x="17638239" y="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5400000">
            <a:off x="14386813"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5400000">
            <a:off x="15470622"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6554431" y="2167618"/>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5400000">
            <a:off x="17638239"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true" flipV="true" rot="5400000">
            <a:off x="17638239" y="216761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true" flipV="true" rot="0">
            <a:off x="15470622" y="4433486"/>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true" flipV="true" rot="5400000">
            <a:off x="16554431" y="4433486"/>
            <a:ext cx="1083809" cy="1083809"/>
          </a:xfrm>
          <a:custGeom>
            <a:avLst/>
            <a:gdLst/>
            <a:ahLst/>
            <a:cxnLst/>
            <a:rect r="r" b="b" t="t" l="l"/>
            <a:pathLst>
              <a:path h="1083809" w="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2" id="32"/>
          <p:cNvGrpSpPr/>
          <p:nvPr/>
        </p:nvGrpSpPr>
        <p:grpSpPr>
          <a:xfrm rot="2700000">
            <a:off x="-1376391" y="-3093321"/>
            <a:ext cx="7415398" cy="3565095"/>
            <a:chOff x="0" y="0"/>
            <a:chExt cx="660400" cy="317500"/>
          </a:xfrm>
        </p:grpSpPr>
        <p:sp>
          <p:nvSpPr>
            <p:cNvPr name="Freeform 33" id="3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4" id="3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5" id="3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6" id="3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7" id="3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8" id="3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9" id="3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40" id="4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41" id="4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42" id="42"/>
          <p:cNvSpPr/>
          <p:nvPr/>
        </p:nvSpPr>
        <p:spPr>
          <a:xfrm>
            <a:off x="-2509797" y="905760"/>
            <a:ext cx="2628598" cy="2671969"/>
          </a:xfrm>
          <a:prstGeom prst="line">
            <a:avLst/>
          </a:prstGeom>
          <a:ln cap="flat" w="28575">
            <a:solidFill>
              <a:srgbClr val="8CA9AD"/>
            </a:solidFill>
            <a:prstDash val="solid"/>
            <a:headEnd type="none" len="sm" w="sm"/>
            <a:tailEnd type="none" len="sm" w="sm"/>
          </a:ln>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4381224" y="7574679"/>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13254553" y="9891320"/>
            <a:ext cx="4347674" cy="4347674"/>
          </a:xfrm>
          <a:prstGeom prst="line">
            <a:avLst/>
          </a:prstGeom>
          <a:ln cap="flat" w="28575">
            <a:solidFill>
              <a:srgbClr val="8CA9AD"/>
            </a:solidFill>
            <a:prstDash val="solid"/>
            <a:headEnd type="none" len="sm" w="sm"/>
            <a:tailEnd type="none" len="sm" w="sm"/>
          </a:ln>
        </p:spPr>
      </p:sp>
      <p:sp>
        <p:nvSpPr>
          <p:cNvPr name="TextBox 10" id="10"/>
          <p:cNvSpPr txBox="true"/>
          <p:nvPr/>
        </p:nvSpPr>
        <p:spPr>
          <a:xfrm rot="0">
            <a:off x="2644691" y="3589339"/>
            <a:ext cx="12866041" cy="1405259"/>
          </a:xfrm>
          <a:prstGeom prst="rect">
            <a:avLst/>
          </a:prstGeom>
        </p:spPr>
        <p:txBody>
          <a:bodyPr anchor="t" rtlCol="false" tIns="0" lIns="0" bIns="0" rIns="0">
            <a:spAutoFit/>
          </a:bodyPr>
          <a:lstStyle/>
          <a:p>
            <a:pPr algn="ctr">
              <a:lnSpc>
                <a:spcPts val="9200"/>
              </a:lnSpc>
            </a:pPr>
            <a:r>
              <a:rPr lang="en-US" sz="9200">
                <a:solidFill>
                  <a:srgbClr val="227C9D"/>
                </a:solidFill>
                <a:latin typeface="Kollektif Bold"/>
              </a:rPr>
              <a:t>PROBLEM STATEMENT</a:t>
            </a:r>
          </a:p>
        </p:txBody>
      </p:sp>
      <p:sp>
        <p:nvSpPr>
          <p:cNvPr name="TextBox 11" id="11"/>
          <p:cNvSpPr txBox="true"/>
          <p:nvPr/>
        </p:nvSpPr>
        <p:spPr>
          <a:xfrm rot="0">
            <a:off x="3784200" y="5883275"/>
            <a:ext cx="10719600" cy="1676400"/>
          </a:xfrm>
          <a:prstGeom prst="rect">
            <a:avLst/>
          </a:prstGeom>
        </p:spPr>
        <p:txBody>
          <a:bodyPr anchor="t" rtlCol="false" tIns="0" lIns="0" bIns="0" rIns="0">
            <a:spAutoFit/>
          </a:bodyPr>
          <a:lstStyle/>
          <a:p>
            <a:pPr algn="ctr">
              <a:lnSpc>
                <a:spcPts val="3360"/>
              </a:lnSpc>
            </a:pPr>
            <a:r>
              <a:rPr lang="en-US" sz="2800">
                <a:solidFill>
                  <a:srgbClr val="545454"/>
                </a:solidFill>
                <a:latin typeface="DM Sans"/>
              </a:rPr>
              <a:t>the government approach towards tourism in the country has focused simply on getting people both local and foreign to travel and experience Pakistan without much care as to how these tourists should be managed</a:t>
            </a:r>
          </a:p>
        </p:txBody>
      </p:sp>
      <p:grpSp>
        <p:nvGrpSpPr>
          <p:cNvPr name="Group 12" id="12"/>
          <p:cNvGrpSpPr/>
          <p:nvPr/>
        </p:nvGrpSpPr>
        <p:grpSpPr>
          <a:xfrm rot="2700000">
            <a:off x="-1376391" y="-3093321"/>
            <a:ext cx="7415398" cy="3565095"/>
            <a:chOff x="0" y="0"/>
            <a:chExt cx="660400" cy="317500"/>
          </a:xfrm>
        </p:grpSpPr>
        <p:sp>
          <p:nvSpPr>
            <p:cNvPr name="Freeform 13" id="1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4" id="1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5" id="1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16" id="1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17" id="1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18" id="1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19" id="1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20" id="2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21" id="2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22" id="2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Freeform 23" id="2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6" id="3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3160461" y="5241779"/>
            <a:ext cx="1198289" cy="630733"/>
          </a:xfrm>
          <a:prstGeom prst="line">
            <a:avLst/>
          </a:prstGeom>
          <a:ln cap="flat" w="38100">
            <a:solidFill>
              <a:srgbClr val="A6A6A6"/>
            </a:solidFill>
            <a:prstDash val="solid"/>
            <a:headEnd type="none" len="sm" w="sm"/>
            <a:tailEnd type="none" len="sm" w="sm"/>
          </a:ln>
        </p:spPr>
      </p:sp>
      <p:sp>
        <p:nvSpPr>
          <p:cNvPr name="AutoShape 3" id="3"/>
          <p:cNvSpPr/>
          <p:nvPr/>
        </p:nvSpPr>
        <p:spPr>
          <a:xfrm flipV="true">
            <a:off x="8323826" y="5241779"/>
            <a:ext cx="1116890" cy="965328"/>
          </a:xfrm>
          <a:prstGeom prst="line">
            <a:avLst/>
          </a:prstGeom>
          <a:ln cap="flat" w="38100">
            <a:solidFill>
              <a:srgbClr val="A6A6A6"/>
            </a:solidFill>
            <a:prstDash val="solid"/>
            <a:headEnd type="none" len="sm" w="sm"/>
            <a:tailEnd type="none" len="sm" w="sm"/>
          </a:ln>
        </p:spPr>
      </p:sp>
      <p:sp>
        <p:nvSpPr>
          <p:cNvPr name="AutoShape 4" id="4"/>
          <p:cNvSpPr/>
          <p:nvPr/>
        </p:nvSpPr>
        <p:spPr>
          <a:xfrm flipV="true">
            <a:off x="13386742" y="5241779"/>
            <a:ext cx="1153653" cy="962528"/>
          </a:xfrm>
          <a:prstGeom prst="line">
            <a:avLst/>
          </a:prstGeom>
          <a:ln cap="flat" w="38100">
            <a:solidFill>
              <a:srgbClr val="A6A6A6"/>
            </a:solidFill>
            <a:prstDash val="solid"/>
            <a:headEnd type="none" len="sm" w="sm"/>
            <a:tailEnd type="none" len="sm" w="sm"/>
          </a:ln>
        </p:spPr>
      </p:sp>
      <p:sp>
        <p:nvSpPr>
          <p:cNvPr name="AutoShape 5" id="5"/>
          <p:cNvSpPr/>
          <p:nvPr/>
        </p:nvSpPr>
        <p:spPr>
          <a:xfrm flipH="true" flipV="true">
            <a:off x="5783157" y="5241779"/>
            <a:ext cx="1116262" cy="965328"/>
          </a:xfrm>
          <a:prstGeom prst="line">
            <a:avLst/>
          </a:prstGeom>
          <a:ln cap="flat" w="38100">
            <a:solidFill>
              <a:srgbClr val="A6A6A6"/>
            </a:solidFill>
            <a:prstDash val="solid"/>
            <a:headEnd type="none" len="sm" w="sm"/>
            <a:tailEnd type="none" len="sm" w="sm"/>
          </a:ln>
        </p:spPr>
      </p:sp>
      <p:sp>
        <p:nvSpPr>
          <p:cNvPr name="AutoShape 6" id="6"/>
          <p:cNvSpPr/>
          <p:nvPr/>
        </p:nvSpPr>
        <p:spPr>
          <a:xfrm flipH="true" flipV="true">
            <a:off x="10865123" y="5241779"/>
            <a:ext cx="1097212" cy="962528"/>
          </a:xfrm>
          <a:prstGeom prst="line">
            <a:avLst/>
          </a:prstGeom>
          <a:ln cap="flat" w="38100">
            <a:solidFill>
              <a:srgbClr val="A6A6A6"/>
            </a:solidFill>
            <a:prstDash val="solid"/>
            <a:headEnd type="none" len="sm" w="sm"/>
            <a:tailEnd type="none" len="sm" w="sm"/>
          </a:ln>
        </p:spPr>
      </p:sp>
      <p:grpSp>
        <p:nvGrpSpPr>
          <p:cNvPr name="Group 7" id="7"/>
          <p:cNvGrpSpPr/>
          <p:nvPr/>
        </p:nvGrpSpPr>
        <p:grpSpPr>
          <a:xfrm rot="0">
            <a:off x="1817900" y="5492103"/>
            <a:ext cx="1424407" cy="142440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name="TextBox 9" id="9"/>
            <p:cNvSpPr txBox="true"/>
            <p:nvPr/>
          </p:nvSpPr>
          <p:spPr>
            <a:xfrm>
              <a:off x="76200" y="95250"/>
              <a:ext cx="660400" cy="641350"/>
            </a:xfrm>
            <a:prstGeom prst="rect">
              <a:avLst/>
            </a:prstGeom>
          </p:spPr>
          <p:txBody>
            <a:bodyPr anchor="ctr" rtlCol="false" tIns="50800" lIns="50800" bIns="50800" rIns="50800"/>
            <a:lstStyle/>
            <a:p>
              <a:pPr algn="ctr">
                <a:lnSpc>
                  <a:spcPts val="2553"/>
                </a:lnSpc>
              </a:pPr>
            </a:p>
          </p:txBody>
        </p:sp>
      </p:grpSp>
      <p:grpSp>
        <p:nvGrpSpPr>
          <p:cNvPr name="Group 10" id="10"/>
          <p:cNvGrpSpPr/>
          <p:nvPr/>
        </p:nvGrpSpPr>
        <p:grpSpPr>
          <a:xfrm rot="0">
            <a:off x="4358750" y="4529575"/>
            <a:ext cx="1424407" cy="142440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name="TextBox 12" id="12"/>
            <p:cNvSpPr txBox="true"/>
            <p:nvPr/>
          </p:nvSpPr>
          <p:spPr>
            <a:xfrm>
              <a:off x="76200" y="95250"/>
              <a:ext cx="660400" cy="641350"/>
            </a:xfrm>
            <a:prstGeom prst="rect">
              <a:avLst/>
            </a:prstGeom>
          </p:spPr>
          <p:txBody>
            <a:bodyPr anchor="ctr" rtlCol="false" tIns="50800" lIns="50800" bIns="50800" rIns="50800"/>
            <a:lstStyle/>
            <a:p>
              <a:pPr algn="ctr">
                <a:lnSpc>
                  <a:spcPts val="2553"/>
                </a:lnSpc>
              </a:pPr>
            </a:p>
          </p:txBody>
        </p:sp>
      </p:grpSp>
      <p:grpSp>
        <p:nvGrpSpPr>
          <p:cNvPr name="Group 13" id="13"/>
          <p:cNvGrpSpPr/>
          <p:nvPr/>
        </p:nvGrpSpPr>
        <p:grpSpPr>
          <a:xfrm rot="0">
            <a:off x="6899419" y="5494903"/>
            <a:ext cx="1424407" cy="142440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name="TextBox 15" id="15"/>
            <p:cNvSpPr txBox="true"/>
            <p:nvPr/>
          </p:nvSpPr>
          <p:spPr>
            <a:xfrm>
              <a:off x="76200" y="95250"/>
              <a:ext cx="660400" cy="641350"/>
            </a:xfrm>
            <a:prstGeom prst="rect">
              <a:avLst/>
            </a:prstGeom>
          </p:spPr>
          <p:txBody>
            <a:bodyPr anchor="ctr" rtlCol="false" tIns="50800" lIns="50800" bIns="50800" rIns="50800"/>
            <a:lstStyle/>
            <a:p>
              <a:pPr algn="ctr">
                <a:lnSpc>
                  <a:spcPts val="2553"/>
                </a:lnSpc>
              </a:pPr>
            </a:p>
          </p:txBody>
        </p:sp>
      </p:grpSp>
      <p:grpSp>
        <p:nvGrpSpPr>
          <p:cNvPr name="Group 16" id="16"/>
          <p:cNvGrpSpPr/>
          <p:nvPr/>
        </p:nvGrpSpPr>
        <p:grpSpPr>
          <a:xfrm rot="0">
            <a:off x="9440716" y="4529575"/>
            <a:ext cx="1424407" cy="142440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name="TextBox 18" id="18"/>
            <p:cNvSpPr txBox="true"/>
            <p:nvPr/>
          </p:nvSpPr>
          <p:spPr>
            <a:xfrm>
              <a:off x="76200" y="95250"/>
              <a:ext cx="660400" cy="641350"/>
            </a:xfrm>
            <a:prstGeom prst="rect">
              <a:avLst/>
            </a:prstGeom>
          </p:spPr>
          <p:txBody>
            <a:bodyPr anchor="ctr" rtlCol="false" tIns="50800" lIns="50800" bIns="50800" rIns="50800"/>
            <a:lstStyle/>
            <a:p>
              <a:pPr algn="ctr">
                <a:lnSpc>
                  <a:spcPts val="2553"/>
                </a:lnSpc>
              </a:pPr>
            </a:p>
          </p:txBody>
        </p:sp>
      </p:grpSp>
      <p:grpSp>
        <p:nvGrpSpPr>
          <p:cNvPr name="Group 19" id="19"/>
          <p:cNvGrpSpPr/>
          <p:nvPr/>
        </p:nvGrpSpPr>
        <p:grpSpPr>
          <a:xfrm rot="0">
            <a:off x="11962335" y="5492103"/>
            <a:ext cx="1424407" cy="142440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name="TextBox 21" id="21"/>
            <p:cNvSpPr txBox="true"/>
            <p:nvPr/>
          </p:nvSpPr>
          <p:spPr>
            <a:xfrm>
              <a:off x="76200" y="95250"/>
              <a:ext cx="660400" cy="641350"/>
            </a:xfrm>
            <a:prstGeom prst="rect">
              <a:avLst/>
            </a:prstGeom>
          </p:spPr>
          <p:txBody>
            <a:bodyPr anchor="ctr" rtlCol="false" tIns="50800" lIns="50800" bIns="50800" rIns="50800"/>
            <a:lstStyle/>
            <a:p>
              <a:pPr algn="ctr">
                <a:lnSpc>
                  <a:spcPts val="2553"/>
                </a:lnSpc>
              </a:pPr>
            </a:p>
          </p:txBody>
        </p:sp>
      </p:grpSp>
      <p:grpSp>
        <p:nvGrpSpPr>
          <p:cNvPr name="Group 22" id="22"/>
          <p:cNvGrpSpPr/>
          <p:nvPr/>
        </p:nvGrpSpPr>
        <p:grpSpPr>
          <a:xfrm rot="0">
            <a:off x="14540395" y="4529575"/>
            <a:ext cx="1424407" cy="142440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name="TextBox 24" id="24"/>
            <p:cNvSpPr txBox="true"/>
            <p:nvPr/>
          </p:nvSpPr>
          <p:spPr>
            <a:xfrm>
              <a:off x="76200" y="95250"/>
              <a:ext cx="660400" cy="641350"/>
            </a:xfrm>
            <a:prstGeom prst="rect">
              <a:avLst/>
            </a:prstGeom>
          </p:spPr>
          <p:txBody>
            <a:bodyPr anchor="ctr" rtlCol="false" tIns="50800" lIns="50800" bIns="50800" rIns="50800"/>
            <a:lstStyle/>
            <a:p>
              <a:pPr algn="ctr">
                <a:lnSpc>
                  <a:spcPts val="2553"/>
                </a:lnSpc>
              </a:pPr>
            </a:p>
          </p:txBody>
        </p:sp>
      </p:grpSp>
      <p:grpSp>
        <p:nvGrpSpPr>
          <p:cNvPr name="Group 25" id="25"/>
          <p:cNvGrpSpPr/>
          <p:nvPr/>
        </p:nvGrpSpPr>
        <p:grpSpPr>
          <a:xfrm rot="2700000">
            <a:off x="-2396474" y="-2921783"/>
            <a:ext cx="7415398" cy="3565095"/>
            <a:chOff x="0" y="0"/>
            <a:chExt cx="660400" cy="317500"/>
          </a:xfrm>
        </p:grpSpPr>
        <p:sp>
          <p:nvSpPr>
            <p:cNvPr name="Freeform 26" id="26"/>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7" id="27"/>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8" id="28"/>
          <p:cNvSpPr/>
          <p:nvPr/>
        </p:nvSpPr>
        <p:spPr>
          <a:xfrm>
            <a:off x="-2859087" y="-2102233"/>
            <a:ext cx="5185216" cy="5132702"/>
          </a:xfrm>
          <a:prstGeom prst="line">
            <a:avLst/>
          </a:prstGeom>
          <a:ln cap="flat" w="28575">
            <a:solidFill>
              <a:srgbClr val="8CA9AD"/>
            </a:solidFill>
            <a:prstDash val="solid"/>
            <a:headEnd type="none" len="sm" w="sm"/>
            <a:tailEnd type="none" len="sm" w="sm"/>
          </a:ln>
        </p:spPr>
      </p:sp>
      <p:sp>
        <p:nvSpPr>
          <p:cNvPr name="AutoShape 29" id="29"/>
          <p:cNvSpPr/>
          <p:nvPr/>
        </p:nvSpPr>
        <p:spPr>
          <a:xfrm>
            <a:off x="-3073034" y="-1789557"/>
            <a:ext cx="5038853" cy="5038853"/>
          </a:xfrm>
          <a:prstGeom prst="line">
            <a:avLst/>
          </a:prstGeom>
          <a:ln cap="flat" w="28575">
            <a:solidFill>
              <a:srgbClr val="8CA9AD"/>
            </a:solidFill>
            <a:prstDash val="solid"/>
            <a:headEnd type="none" len="sm" w="sm"/>
            <a:tailEnd type="none" len="sm" w="sm"/>
          </a:ln>
        </p:spPr>
      </p:sp>
      <p:sp>
        <p:nvSpPr>
          <p:cNvPr name="AutoShape 30" id="30"/>
          <p:cNvSpPr/>
          <p:nvPr/>
        </p:nvSpPr>
        <p:spPr>
          <a:xfrm>
            <a:off x="-3252636" y="-1431087"/>
            <a:ext cx="4867141" cy="4867141"/>
          </a:xfrm>
          <a:prstGeom prst="line">
            <a:avLst/>
          </a:prstGeom>
          <a:ln cap="flat" w="28575">
            <a:solidFill>
              <a:srgbClr val="8CA9AD"/>
            </a:solidFill>
            <a:prstDash val="solid"/>
            <a:headEnd type="none" len="sm" w="sm"/>
            <a:tailEnd type="none" len="sm" w="sm"/>
          </a:ln>
        </p:spPr>
      </p:sp>
      <p:sp>
        <p:nvSpPr>
          <p:cNvPr name="AutoShape 31" id="31"/>
          <p:cNvSpPr/>
          <p:nvPr/>
        </p:nvSpPr>
        <p:spPr>
          <a:xfrm>
            <a:off x="-3379290" y="-1044819"/>
            <a:ext cx="4690515" cy="4690515"/>
          </a:xfrm>
          <a:prstGeom prst="line">
            <a:avLst/>
          </a:prstGeom>
          <a:ln cap="flat" w="28575">
            <a:solidFill>
              <a:srgbClr val="8CA9AD"/>
            </a:solidFill>
            <a:prstDash val="solid"/>
            <a:headEnd type="none" len="sm" w="sm"/>
            <a:tailEnd type="none" len="sm" w="sm"/>
          </a:ln>
        </p:spPr>
      </p:sp>
      <p:sp>
        <p:nvSpPr>
          <p:cNvPr name="AutoShape 32" id="32"/>
          <p:cNvSpPr/>
          <p:nvPr/>
        </p:nvSpPr>
        <p:spPr>
          <a:xfrm>
            <a:off x="-3523144" y="-605142"/>
            <a:ext cx="4347674" cy="4347674"/>
          </a:xfrm>
          <a:prstGeom prst="line">
            <a:avLst/>
          </a:prstGeom>
          <a:ln cap="flat" w="28575">
            <a:solidFill>
              <a:srgbClr val="8CA9AD"/>
            </a:solidFill>
            <a:prstDash val="solid"/>
            <a:headEnd type="none" len="sm" w="sm"/>
            <a:tailEnd type="none" len="sm" w="sm"/>
          </a:ln>
        </p:spPr>
      </p:sp>
      <p:sp>
        <p:nvSpPr>
          <p:cNvPr name="AutoShape 33" id="33"/>
          <p:cNvSpPr/>
          <p:nvPr/>
        </p:nvSpPr>
        <p:spPr>
          <a:xfrm>
            <a:off x="-3643964" y="-161419"/>
            <a:ext cx="3963599" cy="3985594"/>
          </a:xfrm>
          <a:prstGeom prst="line">
            <a:avLst/>
          </a:prstGeom>
          <a:ln cap="flat" w="28575">
            <a:solidFill>
              <a:srgbClr val="8CA9AD"/>
            </a:solidFill>
            <a:prstDash val="solid"/>
            <a:headEnd type="none" len="sm" w="sm"/>
            <a:tailEnd type="none" len="sm" w="sm"/>
          </a:ln>
        </p:spPr>
      </p:sp>
      <p:sp>
        <p:nvSpPr>
          <p:cNvPr name="TextBox 34" id="34"/>
          <p:cNvSpPr txBox="true"/>
          <p:nvPr/>
        </p:nvSpPr>
        <p:spPr>
          <a:xfrm rot="0">
            <a:off x="5343984" y="1028700"/>
            <a:ext cx="7600032" cy="1540002"/>
          </a:xfrm>
          <a:prstGeom prst="rect">
            <a:avLst/>
          </a:prstGeom>
        </p:spPr>
        <p:txBody>
          <a:bodyPr anchor="t" rtlCol="false" tIns="0" lIns="0" bIns="0" rIns="0">
            <a:spAutoFit/>
          </a:bodyPr>
          <a:lstStyle/>
          <a:p>
            <a:pPr algn="ctr">
              <a:lnSpc>
                <a:spcPts val="5544"/>
              </a:lnSpc>
            </a:pPr>
            <a:r>
              <a:rPr lang="en-US" sz="5600">
                <a:solidFill>
                  <a:srgbClr val="227C9D"/>
                </a:solidFill>
                <a:latin typeface="Kollektif Bold"/>
              </a:rPr>
              <a:t>HINDRANCES FOR FOREIGN TOURISTS</a:t>
            </a:r>
          </a:p>
        </p:txBody>
      </p:sp>
      <p:sp>
        <p:nvSpPr>
          <p:cNvPr name="TextBox 35" id="35"/>
          <p:cNvSpPr txBox="true"/>
          <p:nvPr/>
        </p:nvSpPr>
        <p:spPr>
          <a:xfrm rot="0">
            <a:off x="769660" y="7611004"/>
            <a:ext cx="3520886" cy="800100"/>
          </a:xfrm>
          <a:prstGeom prst="rect">
            <a:avLst/>
          </a:prstGeom>
        </p:spPr>
        <p:txBody>
          <a:bodyPr anchor="t" rtlCol="false" tIns="0" lIns="0" bIns="0" rIns="0">
            <a:spAutoFit/>
          </a:bodyPr>
          <a:lstStyle/>
          <a:p>
            <a:pPr algn="ctr">
              <a:lnSpc>
                <a:spcPts val="2159"/>
              </a:lnSpc>
            </a:pPr>
            <a:r>
              <a:rPr lang="en-US" sz="1799">
                <a:solidFill>
                  <a:srgbClr val="545454"/>
                </a:solidFill>
                <a:latin typeface="DM Sans Bold"/>
              </a:rPr>
              <a:t>delays in ETA, limited to 34 countries, visa delays, difficulty in filling online forms</a:t>
            </a:r>
          </a:p>
        </p:txBody>
      </p:sp>
      <p:sp>
        <p:nvSpPr>
          <p:cNvPr name="TextBox 36" id="36"/>
          <p:cNvSpPr txBox="true"/>
          <p:nvPr/>
        </p:nvSpPr>
        <p:spPr>
          <a:xfrm rot="0">
            <a:off x="3319384" y="3053200"/>
            <a:ext cx="3520886" cy="533400"/>
          </a:xfrm>
          <a:prstGeom prst="rect">
            <a:avLst/>
          </a:prstGeom>
        </p:spPr>
        <p:txBody>
          <a:bodyPr anchor="t" rtlCol="false" tIns="0" lIns="0" bIns="0" rIns="0">
            <a:spAutoFit/>
          </a:bodyPr>
          <a:lstStyle/>
          <a:p>
            <a:pPr algn="ctr">
              <a:lnSpc>
                <a:spcPts val="2159"/>
              </a:lnSpc>
            </a:pPr>
            <a:r>
              <a:rPr lang="en-US" sz="1799">
                <a:solidFill>
                  <a:srgbClr val="545454"/>
                </a:solidFill>
                <a:latin typeface="DM Sans Bold"/>
              </a:rPr>
              <a:t>Removal of Tehsil, district &amp; province name in visa form</a:t>
            </a:r>
          </a:p>
        </p:txBody>
      </p:sp>
      <p:sp>
        <p:nvSpPr>
          <p:cNvPr name="TextBox 37" id="37"/>
          <p:cNvSpPr txBox="true"/>
          <p:nvPr/>
        </p:nvSpPr>
        <p:spPr>
          <a:xfrm rot="0">
            <a:off x="5932287" y="7321500"/>
            <a:ext cx="3520886" cy="1600200"/>
          </a:xfrm>
          <a:prstGeom prst="rect">
            <a:avLst/>
          </a:prstGeom>
        </p:spPr>
        <p:txBody>
          <a:bodyPr anchor="t" rtlCol="false" tIns="0" lIns="0" bIns="0" rIns="0">
            <a:spAutoFit/>
          </a:bodyPr>
          <a:lstStyle/>
          <a:p>
            <a:pPr algn="ctr">
              <a:lnSpc>
                <a:spcPts val="2159"/>
              </a:lnSpc>
            </a:pPr>
            <a:r>
              <a:rPr lang="en-US" sz="1799">
                <a:solidFill>
                  <a:srgbClr val="545454"/>
                </a:solidFill>
                <a:latin typeface="DM Sans Bold"/>
              </a:rPr>
              <a:t>too much details asked of parents and job, online visa system inefficient, takes time, embassies lack knowledge and information about sites &amp; licensed tour operators</a:t>
            </a:r>
          </a:p>
        </p:txBody>
      </p:sp>
      <p:sp>
        <p:nvSpPr>
          <p:cNvPr name="TextBox 38" id="38"/>
          <p:cNvSpPr txBox="true"/>
          <p:nvPr/>
        </p:nvSpPr>
        <p:spPr>
          <a:xfrm rot="0">
            <a:off x="8404934" y="3053200"/>
            <a:ext cx="3520886" cy="800100"/>
          </a:xfrm>
          <a:prstGeom prst="rect">
            <a:avLst/>
          </a:prstGeom>
        </p:spPr>
        <p:txBody>
          <a:bodyPr anchor="t" rtlCol="false" tIns="0" lIns="0" bIns="0" rIns="0">
            <a:spAutoFit/>
          </a:bodyPr>
          <a:lstStyle/>
          <a:p>
            <a:pPr algn="ctr">
              <a:lnSpc>
                <a:spcPts val="2159"/>
              </a:lnSpc>
            </a:pPr>
            <a:r>
              <a:rPr lang="en-US" sz="1799">
                <a:solidFill>
                  <a:srgbClr val="545454"/>
                </a:solidFill>
                <a:latin typeface="DM Sans Bold"/>
              </a:rPr>
              <a:t>Need NOC to visit Peshawar, Swat, Balochistan &amp; Kashmir, hard to get the NOC on time </a:t>
            </a:r>
          </a:p>
        </p:txBody>
      </p:sp>
      <p:sp>
        <p:nvSpPr>
          <p:cNvPr name="TextBox 39" id="39"/>
          <p:cNvSpPr txBox="true"/>
          <p:nvPr/>
        </p:nvSpPr>
        <p:spPr>
          <a:xfrm rot="0">
            <a:off x="10914096" y="7611004"/>
            <a:ext cx="3520886" cy="1066800"/>
          </a:xfrm>
          <a:prstGeom prst="rect">
            <a:avLst/>
          </a:prstGeom>
        </p:spPr>
        <p:txBody>
          <a:bodyPr anchor="t" rtlCol="false" tIns="0" lIns="0" bIns="0" rIns="0">
            <a:spAutoFit/>
          </a:bodyPr>
          <a:lstStyle/>
          <a:p>
            <a:pPr algn="ctr">
              <a:lnSpc>
                <a:spcPts val="2159"/>
              </a:lnSpc>
            </a:pPr>
            <a:r>
              <a:rPr lang="en-US" sz="1799">
                <a:solidFill>
                  <a:srgbClr val="545454"/>
                </a:solidFill>
                <a:latin typeface="DM Sans Bold"/>
              </a:rPr>
              <a:t>Long arduous, unpredictable clearances. harrassment under the garb of security clearances by 10-15 check posts</a:t>
            </a:r>
          </a:p>
        </p:txBody>
      </p:sp>
      <p:sp>
        <p:nvSpPr>
          <p:cNvPr name="TextBox 40" id="40"/>
          <p:cNvSpPr txBox="true"/>
          <p:nvPr/>
        </p:nvSpPr>
        <p:spPr>
          <a:xfrm rot="0">
            <a:off x="13183198" y="3053200"/>
            <a:ext cx="3520886" cy="800100"/>
          </a:xfrm>
          <a:prstGeom prst="rect">
            <a:avLst/>
          </a:prstGeom>
        </p:spPr>
        <p:txBody>
          <a:bodyPr anchor="t" rtlCol="false" tIns="0" lIns="0" bIns="0" rIns="0">
            <a:spAutoFit/>
          </a:bodyPr>
          <a:lstStyle/>
          <a:p>
            <a:pPr algn="ctr">
              <a:lnSpc>
                <a:spcPts val="2159"/>
              </a:lnSpc>
            </a:pPr>
            <a:r>
              <a:rPr lang="en-US" sz="1799">
                <a:solidFill>
                  <a:srgbClr val="545454"/>
                </a:solidFill>
                <a:latin typeface="DM Sans Bold"/>
              </a:rPr>
              <a:t>Tourist &amp; trekking visa shouldn’t be separate, travel history of last 5 years</a:t>
            </a:r>
          </a:p>
        </p:txBody>
      </p:sp>
      <p:sp>
        <p:nvSpPr>
          <p:cNvPr name="Freeform 41" id="41"/>
          <p:cNvSpPr/>
          <p:nvPr/>
        </p:nvSpPr>
        <p:spPr>
          <a:xfrm flipH="false" flipV="false" rot="0">
            <a:off x="17204191" y="70377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2" id="42"/>
          <p:cNvSpPr/>
          <p:nvPr/>
        </p:nvSpPr>
        <p:spPr>
          <a:xfrm flipH="false" flipV="false" rot="0">
            <a:off x="17204191" y="81216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3" id="43"/>
          <p:cNvSpPr/>
          <p:nvPr/>
        </p:nvSpPr>
        <p:spPr>
          <a:xfrm flipH="true" flipV="true" rot="5400000">
            <a:off x="17204191" y="92054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4" id="44"/>
          <p:cNvSpPr/>
          <p:nvPr/>
        </p:nvSpPr>
        <p:spPr>
          <a:xfrm flipH="false" flipV="false" rot="0">
            <a:off x="16120382" y="59539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5" id="45"/>
          <p:cNvSpPr/>
          <p:nvPr/>
        </p:nvSpPr>
        <p:spPr>
          <a:xfrm flipH="false" flipV="false" rot="0">
            <a:off x="16120382" y="70377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5400000">
            <a:off x="15036573" y="81216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7" id="47"/>
          <p:cNvSpPr/>
          <p:nvPr/>
        </p:nvSpPr>
        <p:spPr>
          <a:xfrm flipH="false" flipV="false" rot="-10800000">
            <a:off x="16120382" y="92054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8" id="48"/>
          <p:cNvSpPr/>
          <p:nvPr/>
        </p:nvSpPr>
        <p:spPr>
          <a:xfrm flipH="true" flipV="true" rot="-10800000">
            <a:off x="15036573" y="92054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784200" y="2644888"/>
            <a:ext cx="10620170" cy="1769761"/>
          </a:xfrm>
          <a:prstGeom prst="rect">
            <a:avLst/>
          </a:prstGeom>
        </p:spPr>
        <p:txBody>
          <a:bodyPr anchor="t" rtlCol="false" tIns="0" lIns="0" bIns="0" rIns="0">
            <a:spAutoFit/>
          </a:bodyPr>
          <a:lstStyle/>
          <a:p>
            <a:pPr algn="ctr">
              <a:lnSpc>
                <a:spcPts val="6300"/>
              </a:lnSpc>
            </a:pPr>
            <a:r>
              <a:rPr lang="en-US" sz="6300">
                <a:solidFill>
                  <a:srgbClr val="227C9D"/>
                </a:solidFill>
                <a:latin typeface="Kollektif Bold"/>
              </a:rPr>
              <a:t>NATIONAL TOURISM POLICY 1990</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3784200" y="4624805"/>
            <a:ext cx="10719600" cy="2095500"/>
          </a:xfrm>
          <a:prstGeom prst="rect">
            <a:avLst/>
          </a:prstGeom>
        </p:spPr>
        <p:txBody>
          <a:bodyPr anchor="t" rtlCol="false" tIns="0" lIns="0" bIns="0" rIns="0">
            <a:spAutoFit/>
          </a:bodyPr>
          <a:lstStyle/>
          <a:p>
            <a:pPr algn="ctr">
              <a:lnSpc>
                <a:spcPts val="3360"/>
              </a:lnSpc>
            </a:pPr>
            <a:r>
              <a:rPr lang="en-US" sz="2800">
                <a:solidFill>
                  <a:srgbClr val="545454"/>
                </a:solidFill>
                <a:latin typeface="DM Sans"/>
              </a:rPr>
              <a:t>The major reasons of this failure in implementation included absence of stakeholder involvement, poorly defined public and private sector actors, financial limitations, institutional constraints and low capacity of concerned departments and agencies.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86333" y="2561893"/>
            <a:ext cx="10620170" cy="1769761"/>
          </a:xfrm>
          <a:prstGeom prst="rect">
            <a:avLst/>
          </a:prstGeom>
        </p:spPr>
        <p:txBody>
          <a:bodyPr anchor="t" rtlCol="false" tIns="0" lIns="0" bIns="0" rIns="0">
            <a:spAutoFit/>
          </a:bodyPr>
          <a:lstStyle/>
          <a:p>
            <a:pPr algn="ctr">
              <a:lnSpc>
                <a:spcPts val="6300"/>
              </a:lnSpc>
            </a:pPr>
            <a:r>
              <a:rPr lang="en-US" sz="6300">
                <a:solidFill>
                  <a:srgbClr val="227C9D"/>
                </a:solidFill>
                <a:latin typeface="Kollektif Bold"/>
              </a:rPr>
              <a:t>NATIONAL TOURISM POLICY 2010</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3784200" y="4624805"/>
            <a:ext cx="10719600" cy="1676400"/>
          </a:xfrm>
          <a:prstGeom prst="rect">
            <a:avLst/>
          </a:prstGeom>
        </p:spPr>
        <p:txBody>
          <a:bodyPr anchor="t" rtlCol="false" tIns="0" lIns="0" bIns="0" rIns="0">
            <a:spAutoFit/>
          </a:bodyPr>
          <a:lstStyle/>
          <a:p>
            <a:pPr algn="ctr">
              <a:lnSpc>
                <a:spcPts val="3360"/>
              </a:lnSpc>
            </a:pPr>
            <a:r>
              <a:rPr lang="en-US" sz="2800">
                <a:solidFill>
                  <a:srgbClr val="545454"/>
                </a:solidFill>
                <a:latin typeface="DM Sans"/>
              </a:rPr>
              <a:t> dissolution of Federal Tourism Ministry as a result of 18th Amendment in the constitution of Pakistan the work on developing the National Tourism Policy was deferred and the subject of tourism was transferred to the provinces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24048" y="2508666"/>
            <a:ext cx="6046286" cy="1826797"/>
            <a:chOff x="0" y="0"/>
            <a:chExt cx="1592438" cy="481132"/>
          </a:xfrm>
        </p:grpSpPr>
        <p:sp>
          <p:nvSpPr>
            <p:cNvPr name="Freeform 3" id="3"/>
            <p:cNvSpPr/>
            <p:nvPr/>
          </p:nvSpPr>
          <p:spPr>
            <a:xfrm flipH="false" flipV="false" rot="0">
              <a:off x="0" y="0"/>
              <a:ext cx="1592438" cy="481132"/>
            </a:xfrm>
            <a:custGeom>
              <a:avLst/>
              <a:gdLst/>
              <a:ahLst/>
              <a:cxnLst/>
              <a:rect r="r" b="b" t="t" l="l"/>
              <a:pathLst>
                <a:path h="481132" w="1592438">
                  <a:moveTo>
                    <a:pt x="65303" y="0"/>
                  </a:moveTo>
                  <a:lnTo>
                    <a:pt x="1527135" y="0"/>
                  </a:lnTo>
                  <a:cubicBezTo>
                    <a:pt x="1544454" y="0"/>
                    <a:pt x="1561064" y="6880"/>
                    <a:pt x="1573311" y="19127"/>
                  </a:cubicBezTo>
                  <a:cubicBezTo>
                    <a:pt x="1585557" y="31373"/>
                    <a:pt x="1592438" y="47983"/>
                    <a:pt x="1592438" y="65303"/>
                  </a:cubicBezTo>
                  <a:lnTo>
                    <a:pt x="1592438" y="415829"/>
                  </a:lnTo>
                  <a:cubicBezTo>
                    <a:pt x="1592438" y="433148"/>
                    <a:pt x="1585557" y="449758"/>
                    <a:pt x="1573311" y="462005"/>
                  </a:cubicBezTo>
                  <a:cubicBezTo>
                    <a:pt x="1561064" y="474252"/>
                    <a:pt x="1544454" y="481132"/>
                    <a:pt x="1527135" y="481132"/>
                  </a:cubicBezTo>
                  <a:lnTo>
                    <a:pt x="65303" y="481132"/>
                  </a:lnTo>
                  <a:cubicBezTo>
                    <a:pt x="47983" y="481132"/>
                    <a:pt x="31373" y="474252"/>
                    <a:pt x="19127" y="462005"/>
                  </a:cubicBezTo>
                  <a:cubicBezTo>
                    <a:pt x="6880" y="449758"/>
                    <a:pt x="0" y="433148"/>
                    <a:pt x="0" y="415829"/>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4" id="4"/>
            <p:cNvSpPr txBox="true"/>
            <p:nvPr/>
          </p:nvSpPr>
          <p:spPr>
            <a:xfrm>
              <a:off x="0" y="19050"/>
              <a:ext cx="1592438" cy="462082"/>
            </a:xfrm>
            <a:prstGeom prst="rect">
              <a:avLst/>
            </a:prstGeom>
          </p:spPr>
          <p:txBody>
            <a:bodyPr anchor="ctr" rtlCol="false" tIns="50800" lIns="50800" bIns="50800" rIns="50800"/>
            <a:lstStyle/>
            <a:p>
              <a:pPr algn="ctr">
                <a:lnSpc>
                  <a:spcPts val="2553"/>
                </a:lnSpc>
              </a:pPr>
            </a:p>
          </p:txBody>
        </p:sp>
      </p:grpSp>
      <p:grpSp>
        <p:nvGrpSpPr>
          <p:cNvPr name="Group 5" id="5"/>
          <p:cNvGrpSpPr/>
          <p:nvPr/>
        </p:nvGrpSpPr>
        <p:grpSpPr>
          <a:xfrm rot="0">
            <a:off x="1824048" y="5197999"/>
            <a:ext cx="6046286" cy="1027869"/>
            <a:chOff x="0" y="0"/>
            <a:chExt cx="1592438" cy="270714"/>
          </a:xfrm>
        </p:grpSpPr>
        <p:sp>
          <p:nvSpPr>
            <p:cNvPr name="Freeform 6" id="6"/>
            <p:cNvSpPr/>
            <p:nvPr/>
          </p:nvSpPr>
          <p:spPr>
            <a:xfrm flipH="false" flipV="false" rot="0">
              <a:off x="0" y="0"/>
              <a:ext cx="1592438" cy="270714"/>
            </a:xfrm>
            <a:custGeom>
              <a:avLst/>
              <a:gdLst/>
              <a:ahLst/>
              <a:cxnLst/>
              <a:rect r="r" b="b" t="t" l="l"/>
              <a:pathLst>
                <a:path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7" id="7"/>
            <p:cNvSpPr txBox="true"/>
            <p:nvPr/>
          </p:nvSpPr>
          <p:spPr>
            <a:xfrm>
              <a:off x="0" y="19050"/>
              <a:ext cx="1592438" cy="251664"/>
            </a:xfrm>
            <a:prstGeom prst="rect">
              <a:avLst/>
            </a:prstGeom>
          </p:spPr>
          <p:txBody>
            <a:bodyPr anchor="ctr" rtlCol="false" tIns="50800" lIns="50800" bIns="50800" rIns="50800"/>
            <a:lstStyle/>
            <a:p>
              <a:pPr algn="ctr">
                <a:lnSpc>
                  <a:spcPts val="2553"/>
                </a:lnSpc>
              </a:pPr>
            </a:p>
          </p:txBody>
        </p:sp>
      </p:grpSp>
      <p:sp>
        <p:nvSpPr>
          <p:cNvPr name="Freeform 8" id="8"/>
          <p:cNvSpPr/>
          <p:nvPr/>
        </p:nvSpPr>
        <p:spPr>
          <a:xfrm flipH="false" flipV="false" rot="-10800000">
            <a:off x="9525" y="82431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83809" y="8271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0" y="9355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3321750" y="9384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7204191" y="813748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7204191" y="922129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6120382" y="705368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6120382" y="813748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5400000">
            <a:off x="15036573" y="922129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true" flipV="true" rot="5400000">
            <a:off x="12770705" y="813748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true" rot="-10800000">
            <a:off x="12770705" y="922129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1824048" y="933633"/>
            <a:ext cx="6046286" cy="1027869"/>
            <a:chOff x="0" y="0"/>
            <a:chExt cx="1592438" cy="270714"/>
          </a:xfrm>
        </p:grpSpPr>
        <p:sp>
          <p:nvSpPr>
            <p:cNvPr name="Freeform 20" id="20"/>
            <p:cNvSpPr/>
            <p:nvPr/>
          </p:nvSpPr>
          <p:spPr>
            <a:xfrm flipH="false" flipV="false" rot="0">
              <a:off x="0" y="0"/>
              <a:ext cx="1592438" cy="270714"/>
            </a:xfrm>
            <a:custGeom>
              <a:avLst/>
              <a:gdLst/>
              <a:ahLst/>
              <a:cxnLst/>
              <a:rect r="r" b="b" t="t" l="l"/>
              <a:pathLst>
                <a:path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21" id="21"/>
            <p:cNvSpPr txBox="true"/>
            <p:nvPr/>
          </p:nvSpPr>
          <p:spPr>
            <a:xfrm>
              <a:off x="0" y="19050"/>
              <a:ext cx="1592438" cy="251664"/>
            </a:xfrm>
            <a:prstGeom prst="rect">
              <a:avLst/>
            </a:prstGeom>
          </p:spPr>
          <p:txBody>
            <a:bodyPr anchor="ctr" rtlCol="false" tIns="50800" lIns="50800" bIns="50800" rIns="50800"/>
            <a:lstStyle/>
            <a:p>
              <a:pPr algn="ctr">
                <a:lnSpc>
                  <a:spcPts val="2553"/>
                </a:lnSpc>
              </a:pPr>
            </a:p>
          </p:txBody>
        </p:sp>
      </p:grpSp>
      <p:sp>
        <p:nvSpPr>
          <p:cNvPr name="TextBox 22" id="22"/>
          <p:cNvSpPr txBox="true"/>
          <p:nvPr/>
        </p:nvSpPr>
        <p:spPr>
          <a:xfrm rot="0">
            <a:off x="2167618" y="1134830"/>
            <a:ext cx="5702716" cy="61595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2019</a:t>
            </a:r>
          </a:p>
        </p:txBody>
      </p:sp>
      <p:sp>
        <p:nvSpPr>
          <p:cNvPr name="TextBox 23" id="23"/>
          <p:cNvSpPr txBox="true"/>
          <p:nvPr/>
        </p:nvSpPr>
        <p:spPr>
          <a:xfrm rot="0">
            <a:off x="2339403" y="2709862"/>
            <a:ext cx="5359146" cy="61595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2015</a:t>
            </a:r>
          </a:p>
        </p:txBody>
      </p:sp>
      <p:sp>
        <p:nvSpPr>
          <p:cNvPr name="TextBox 24" id="24"/>
          <p:cNvSpPr txBox="true"/>
          <p:nvPr/>
        </p:nvSpPr>
        <p:spPr>
          <a:xfrm rot="0">
            <a:off x="1995833" y="5399196"/>
            <a:ext cx="5702716" cy="61595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2019</a:t>
            </a:r>
          </a:p>
        </p:txBody>
      </p:sp>
      <p:sp>
        <p:nvSpPr>
          <p:cNvPr name="TextBox 25" id="25"/>
          <p:cNvSpPr txBox="true"/>
          <p:nvPr/>
        </p:nvSpPr>
        <p:spPr>
          <a:xfrm rot="0">
            <a:off x="8864535" y="1028700"/>
            <a:ext cx="6713943" cy="638175"/>
          </a:xfrm>
          <a:prstGeom prst="rect">
            <a:avLst/>
          </a:prstGeom>
        </p:spPr>
        <p:txBody>
          <a:bodyPr anchor="t" rtlCol="false" tIns="0" lIns="0" bIns="0" rIns="0">
            <a:spAutoFit/>
          </a:bodyPr>
          <a:lstStyle/>
          <a:p>
            <a:pPr>
              <a:lnSpc>
                <a:spcPts val="5039"/>
              </a:lnSpc>
            </a:pPr>
            <a:r>
              <a:rPr lang="en-US" sz="4199">
                <a:solidFill>
                  <a:srgbClr val="545454"/>
                </a:solidFill>
                <a:latin typeface="DM Sans Bold"/>
              </a:rPr>
              <a:t>Punjab Tourism Policy</a:t>
            </a:r>
          </a:p>
        </p:txBody>
      </p:sp>
      <p:sp>
        <p:nvSpPr>
          <p:cNvPr name="TextBox 26" id="26"/>
          <p:cNvSpPr txBox="true"/>
          <p:nvPr/>
        </p:nvSpPr>
        <p:spPr>
          <a:xfrm rot="0">
            <a:off x="8864535" y="2719387"/>
            <a:ext cx="6713943" cy="600075"/>
          </a:xfrm>
          <a:prstGeom prst="rect">
            <a:avLst/>
          </a:prstGeom>
        </p:spPr>
        <p:txBody>
          <a:bodyPr anchor="t" rtlCol="false" tIns="0" lIns="0" bIns="0" rIns="0">
            <a:spAutoFit/>
          </a:bodyPr>
          <a:lstStyle/>
          <a:p>
            <a:pPr>
              <a:lnSpc>
                <a:spcPts val="4799"/>
              </a:lnSpc>
            </a:pPr>
            <a:r>
              <a:rPr lang="en-US" sz="3999">
                <a:solidFill>
                  <a:srgbClr val="545454"/>
                </a:solidFill>
                <a:latin typeface="DM Sans Bold"/>
              </a:rPr>
              <a:t>KPK Tourism Policy</a:t>
            </a:r>
          </a:p>
        </p:txBody>
      </p:sp>
      <p:sp>
        <p:nvSpPr>
          <p:cNvPr name="TextBox 27" id="27"/>
          <p:cNvSpPr txBox="true"/>
          <p:nvPr/>
        </p:nvSpPr>
        <p:spPr>
          <a:xfrm rot="0">
            <a:off x="1625713" y="6839376"/>
            <a:ext cx="6046286" cy="1180465"/>
          </a:xfrm>
          <a:prstGeom prst="rect">
            <a:avLst/>
          </a:prstGeom>
        </p:spPr>
        <p:txBody>
          <a:bodyPr anchor="t" rtlCol="false" tIns="0" lIns="0" bIns="0" rIns="0">
            <a:spAutoFit/>
          </a:bodyPr>
          <a:lstStyle/>
          <a:p>
            <a:pPr algn="ctr">
              <a:lnSpc>
                <a:spcPts val="4759"/>
              </a:lnSpc>
            </a:pPr>
            <a:r>
              <a:rPr lang="en-US" sz="3399">
                <a:solidFill>
                  <a:srgbClr val="FFFFFF"/>
                </a:solidFill>
                <a:latin typeface="Canva Sans Bold"/>
              </a:rPr>
              <a:t>2020 BEST HOLIDAY DESTINATION</a:t>
            </a:r>
          </a:p>
        </p:txBody>
      </p:sp>
      <p:sp>
        <p:nvSpPr>
          <p:cNvPr name="TextBox 28" id="28"/>
          <p:cNvSpPr txBox="true"/>
          <p:nvPr/>
        </p:nvSpPr>
        <p:spPr>
          <a:xfrm rot="0">
            <a:off x="8638387" y="4949517"/>
            <a:ext cx="6713943" cy="2552700"/>
          </a:xfrm>
          <a:prstGeom prst="rect">
            <a:avLst/>
          </a:prstGeom>
        </p:spPr>
        <p:txBody>
          <a:bodyPr anchor="t" rtlCol="false" tIns="0" lIns="0" bIns="0" rIns="0">
            <a:spAutoFit/>
          </a:bodyPr>
          <a:lstStyle/>
          <a:p>
            <a:pPr>
              <a:lnSpc>
                <a:spcPts val="5039"/>
              </a:lnSpc>
            </a:pPr>
            <a:r>
              <a:rPr lang="en-US" sz="4199">
                <a:solidFill>
                  <a:srgbClr val="545454"/>
                </a:solidFill>
                <a:latin typeface="DM Sans Bold"/>
              </a:rPr>
              <a:t>National Tourism Policy (Draft) by National Tourism Coordination Board NTCB</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78105" y="1589042"/>
            <a:ext cx="5480392" cy="2235327"/>
          </a:xfrm>
          <a:prstGeom prst="rect">
            <a:avLst/>
          </a:prstGeom>
        </p:spPr>
        <p:txBody>
          <a:bodyPr anchor="t" rtlCol="false" tIns="0" lIns="0" bIns="0" rIns="0">
            <a:spAutoFit/>
          </a:bodyPr>
          <a:lstStyle/>
          <a:p>
            <a:pPr>
              <a:lnSpc>
                <a:spcPts val="5544"/>
              </a:lnSpc>
            </a:pPr>
            <a:r>
              <a:rPr lang="en-US" sz="5600">
                <a:solidFill>
                  <a:srgbClr val="FE6D73"/>
                </a:solidFill>
                <a:latin typeface="Kollektif Bold"/>
              </a:rPr>
              <a:t>NATIONAL TOURISM POLICY 2019</a:t>
            </a:r>
          </a:p>
        </p:txBody>
      </p:sp>
      <p:sp>
        <p:nvSpPr>
          <p:cNvPr name="Freeform 3" id="3"/>
          <p:cNvSpPr/>
          <p:nvPr/>
        </p:nvSpPr>
        <p:spPr>
          <a:xfrm flipH="false" flipV="false" rot="-10800000">
            <a:off x="9525" y="59136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3809" y="59422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260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0"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083809"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083809"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3321750"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3321750" y="703557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4405559"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237941"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321750"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5400000">
            <a:off x="0"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6615800" y="1589042"/>
            <a:ext cx="5056399" cy="14478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National Tourism Coordination Board NTCB with membership from public &amp; private sectors from all provinces</a:t>
            </a:r>
          </a:p>
        </p:txBody>
      </p:sp>
      <p:sp>
        <p:nvSpPr>
          <p:cNvPr name="TextBox 16" id="16"/>
          <p:cNvSpPr txBox="true"/>
          <p:nvPr/>
        </p:nvSpPr>
        <p:spPr>
          <a:xfrm rot="0">
            <a:off x="12202901" y="1589042"/>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PTDC as an executive wing of NTCB</a:t>
            </a:r>
          </a:p>
        </p:txBody>
      </p:sp>
      <p:sp>
        <p:nvSpPr>
          <p:cNvPr name="TextBox 17" id="17"/>
          <p:cNvSpPr txBox="true"/>
          <p:nvPr/>
        </p:nvSpPr>
        <p:spPr>
          <a:xfrm rot="0">
            <a:off x="6615800" y="4333237"/>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Expert working groups on product &amp; faciliation</a:t>
            </a:r>
          </a:p>
        </p:txBody>
      </p:sp>
      <p:grpSp>
        <p:nvGrpSpPr>
          <p:cNvPr name="Group 18" id="18"/>
          <p:cNvGrpSpPr/>
          <p:nvPr/>
        </p:nvGrpSpPr>
        <p:grpSpPr>
          <a:xfrm rot="0">
            <a:off x="13123603" y="5475036"/>
            <a:ext cx="8847511" cy="8855676"/>
            <a:chOff x="0" y="0"/>
            <a:chExt cx="11796681" cy="11807568"/>
          </a:xfrm>
        </p:grpSpPr>
        <p:grpSp>
          <p:nvGrpSpPr>
            <p:cNvPr name="Group 19" id="19"/>
            <p:cNvGrpSpPr/>
            <p:nvPr/>
          </p:nvGrpSpPr>
          <p:grpSpPr>
            <a:xfrm rot="2700000">
              <a:off x="1676828" y="2799524"/>
              <a:ext cx="9887197" cy="4753460"/>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3" id="23"/>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4" id="24"/>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5" id="25"/>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6" id="26"/>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7" id="27"/>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28" id="28"/>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29" id="29"/>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0" id="30"/>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
        <p:nvSpPr>
          <p:cNvPr name="TextBox 31" id="31"/>
          <p:cNvSpPr txBox="true"/>
          <p:nvPr/>
        </p:nvSpPr>
        <p:spPr>
          <a:xfrm rot="0">
            <a:off x="12202901" y="4333237"/>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Establishing Provincial Tourism Board</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78105" y="1589042"/>
            <a:ext cx="5480392" cy="2235327"/>
          </a:xfrm>
          <a:prstGeom prst="rect">
            <a:avLst/>
          </a:prstGeom>
        </p:spPr>
        <p:txBody>
          <a:bodyPr anchor="t" rtlCol="false" tIns="0" lIns="0" bIns="0" rIns="0">
            <a:spAutoFit/>
          </a:bodyPr>
          <a:lstStyle/>
          <a:p>
            <a:pPr>
              <a:lnSpc>
                <a:spcPts val="5544"/>
              </a:lnSpc>
            </a:pPr>
            <a:r>
              <a:rPr lang="en-US" sz="5600">
                <a:solidFill>
                  <a:srgbClr val="FE6D73"/>
                </a:solidFill>
                <a:latin typeface="Kollektif Bold"/>
              </a:rPr>
              <a:t>DEPARTMENT OF TOURIST SERVICES DTS</a:t>
            </a:r>
          </a:p>
        </p:txBody>
      </p:sp>
      <p:sp>
        <p:nvSpPr>
          <p:cNvPr name="Freeform 3" id="3"/>
          <p:cNvSpPr/>
          <p:nvPr/>
        </p:nvSpPr>
        <p:spPr>
          <a:xfrm flipH="false" flipV="false" rot="-10800000">
            <a:off x="9525" y="59136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3809" y="59422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260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0"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083809"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083809"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3321750"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3321750" y="703557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4405559"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237941"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321750"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5400000">
            <a:off x="0"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6615800" y="1589042"/>
            <a:ext cx="5056399" cy="18097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The Pakistan Hotels and Restaurants Act 1976 </a:t>
            </a:r>
          </a:p>
          <a:p>
            <a:pPr marL="518160" indent="-259080" lvl="1">
              <a:lnSpc>
                <a:spcPts val="2879"/>
              </a:lnSpc>
              <a:buFont typeface="Arial"/>
              <a:buChar char="•"/>
            </a:pPr>
            <a:r>
              <a:rPr lang="en-US" sz="2400">
                <a:solidFill>
                  <a:srgbClr val="545454"/>
                </a:solidFill>
                <a:latin typeface="DM Sans"/>
              </a:rPr>
              <a:t>The Pakistan Tourist Guides Act 1976 </a:t>
            </a:r>
          </a:p>
          <a:p>
            <a:pPr marL="518160" indent="-259080" lvl="1">
              <a:lnSpc>
                <a:spcPts val="2879"/>
              </a:lnSpc>
              <a:buFont typeface="Arial"/>
              <a:buChar char="•"/>
            </a:pPr>
            <a:r>
              <a:rPr lang="en-US" sz="2400">
                <a:solidFill>
                  <a:srgbClr val="545454"/>
                </a:solidFill>
                <a:latin typeface="DM Sans"/>
              </a:rPr>
              <a:t>The Travel Agencies Act 1976</a:t>
            </a:r>
          </a:p>
        </p:txBody>
      </p:sp>
      <p:sp>
        <p:nvSpPr>
          <p:cNvPr name="TextBox 16" id="16"/>
          <p:cNvSpPr txBox="true"/>
          <p:nvPr/>
        </p:nvSpPr>
        <p:spPr>
          <a:xfrm rot="0">
            <a:off x="12202901" y="1589042"/>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Regulator to limit informal &amp; unlicensed tourism practices</a:t>
            </a:r>
          </a:p>
        </p:txBody>
      </p:sp>
      <p:sp>
        <p:nvSpPr>
          <p:cNvPr name="TextBox 17" id="17"/>
          <p:cNvSpPr txBox="true"/>
          <p:nvPr/>
        </p:nvSpPr>
        <p:spPr>
          <a:xfrm rot="0">
            <a:off x="6615800" y="4333237"/>
            <a:ext cx="5056399" cy="10858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Licenses, capacity building, certifications for transport, hotel &amp; tour guides</a:t>
            </a:r>
          </a:p>
        </p:txBody>
      </p:sp>
      <p:grpSp>
        <p:nvGrpSpPr>
          <p:cNvPr name="Group 18" id="18"/>
          <p:cNvGrpSpPr/>
          <p:nvPr/>
        </p:nvGrpSpPr>
        <p:grpSpPr>
          <a:xfrm rot="0">
            <a:off x="13123603" y="5475036"/>
            <a:ext cx="8847511" cy="8855676"/>
            <a:chOff x="0" y="0"/>
            <a:chExt cx="11796681" cy="11807568"/>
          </a:xfrm>
        </p:grpSpPr>
        <p:grpSp>
          <p:nvGrpSpPr>
            <p:cNvPr name="Group 19" id="19"/>
            <p:cNvGrpSpPr/>
            <p:nvPr/>
          </p:nvGrpSpPr>
          <p:grpSpPr>
            <a:xfrm rot="2700000">
              <a:off x="1676828" y="2799524"/>
              <a:ext cx="9887197" cy="4753460"/>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3" id="23"/>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4" id="24"/>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5" id="25"/>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6" id="26"/>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7" id="27"/>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28" id="28"/>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29" id="29"/>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0" id="30"/>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35408" y="1950992"/>
            <a:ext cx="5480392" cy="1540002"/>
          </a:xfrm>
          <a:prstGeom prst="rect">
            <a:avLst/>
          </a:prstGeom>
        </p:spPr>
        <p:txBody>
          <a:bodyPr anchor="t" rtlCol="false" tIns="0" lIns="0" bIns="0" rIns="0">
            <a:spAutoFit/>
          </a:bodyPr>
          <a:lstStyle/>
          <a:p>
            <a:pPr>
              <a:lnSpc>
                <a:spcPts val="5544"/>
              </a:lnSpc>
            </a:pPr>
            <a:r>
              <a:rPr lang="en-US" sz="5600">
                <a:solidFill>
                  <a:srgbClr val="FE6D73"/>
                </a:solidFill>
                <a:latin typeface="Kollektif Bold"/>
              </a:rPr>
              <a:t>NTCB PRIORITY AREAS</a:t>
            </a:r>
          </a:p>
        </p:txBody>
      </p:sp>
      <p:sp>
        <p:nvSpPr>
          <p:cNvPr name="Freeform 3" id="3"/>
          <p:cNvSpPr/>
          <p:nvPr/>
        </p:nvSpPr>
        <p:spPr>
          <a:xfrm flipH="false" flipV="false" rot="-10800000">
            <a:off x="9525" y="59136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3809" y="59422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260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0"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083809"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083809"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3321750"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3321750" y="703557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4405559"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237941"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321750"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5400000">
            <a:off x="0"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6615800" y="1589042"/>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Government role as facilitator &amp; regulator, not an enterprise </a:t>
            </a:r>
          </a:p>
        </p:txBody>
      </p:sp>
      <p:sp>
        <p:nvSpPr>
          <p:cNvPr name="TextBox 16" id="16"/>
          <p:cNvSpPr txBox="true"/>
          <p:nvPr/>
        </p:nvSpPr>
        <p:spPr>
          <a:xfrm rot="0">
            <a:off x="12202901" y="1589042"/>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Regulator to limit informal &amp; unlicensed tourism practices</a:t>
            </a:r>
          </a:p>
        </p:txBody>
      </p:sp>
      <p:sp>
        <p:nvSpPr>
          <p:cNvPr name="TextBox 17" id="17"/>
          <p:cNvSpPr txBox="true"/>
          <p:nvPr/>
        </p:nvSpPr>
        <p:spPr>
          <a:xfrm rot="0">
            <a:off x="6615800" y="4333237"/>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District Tourism Management Organizations</a:t>
            </a:r>
          </a:p>
        </p:txBody>
      </p:sp>
      <p:grpSp>
        <p:nvGrpSpPr>
          <p:cNvPr name="Group 18" id="18"/>
          <p:cNvGrpSpPr/>
          <p:nvPr/>
        </p:nvGrpSpPr>
        <p:grpSpPr>
          <a:xfrm rot="0">
            <a:off x="13123603" y="5475036"/>
            <a:ext cx="8847511" cy="8855676"/>
            <a:chOff x="0" y="0"/>
            <a:chExt cx="11796681" cy="11807568"/>
          </a:xfrm>
        </p:grpSpPr>
        <p:grpSp>
          <p:nvGrpSpPr>
            <p:cNvPr name="Group 19" id="19"/>
            <p:cNvGrpSpPr/>
            <p:nvPr/>
          </p:nvGrpSpPr>
          <p:grpSpPr>
            <a:xfrm rot="2700000">
              <a:off x="1676828" y="2799524"/>
              <a:ext cx="9887197" cy="4753460"/>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3" id="23"/>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4" id="24"/>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5" id="25"/>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6" id="26"/>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7" id="27"/>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28" id="28"/>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29" id="29"/>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0" id="30"/>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
        <p:nvSpPr>
          <p:cNvPr name="TextBox 31" id="31"/>
          <p:cNvSpPr txBox="true"/>
          <p:nvPr/>
        </p:nvSpPr>
        <p:spPr>
          <a:xfrm rot="0">
            <a:off x="12342431" y="4333237"/>
            <a:ext cx="5056399" cy="10858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Investment in Infrastructure to build road linkages, sanitation,  solid waste management</a:t>
            </a:r>
          </a:p>
        </p:txBody>
      </p:sp>
      <p:sp>
        <p:nvSpPr>
          <p:cNvPr name="TextBox 32" id="32"/>
          <p:cNvSpPr txBox="true"/>
          <p:nvPr/>
        </p:nvSpPr>
        <p:spPr>
          <a:xfrm rot="0">
            <a:off x="9814231" y="2961139"/>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Public Private sector partnerships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35408" y="1950992"/>
            <a:ext cx="5480392" cy="1540002"/>
          </a:xfrm>
          <a:prstGeom prst="rect">
            <a:avLst/>
          </a:prstGeom>
        </p:spPr>
        <p:txBody>
          <a:bodyPr anchor="t" rtlCol="false" tIns="0" lIns="0" bIns="0" rIns="0">
            <a:spAutoFit/>
          </a:bodyPr>
          <a:lstStyle/>
          <a:p>
            <a:pPr>
              <a:lnSpc>
                <a:spcPts val="5544"/>
              </a:lnSpc>
            </a:pPr>
            <a:r>
              <a:rPr lang="en-US" sz="5600">
                <a:solidFill>
                  <a:srgbClr val="FE6D73"/>
                </a:solidFill>
                <a:latin typeface="Kollektif Bold"/>
              </a:rPr>
              <a:t>TOURISM EDUCATION</a:t>
            </a:r>
          </a:p>
        </p:txBody>
      </p:sp>
      <p:sp>
        <p:nvSpPr>
          <p:cNvPr name="Freeform 3" id="3"/>
          <p:cNvSpPr/>
          <p:nvPr/>
        </p:nvSpPr>
        <p:spPr>
          <a:xfrm flipH="false" flipV="false" rot="-10800000">
            <a:off x="9525" y="59136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3809" y="59422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260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0"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083809"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083809"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3321750"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3321750" y="703557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4405559"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237941"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321750"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5400000">
            <a:off x="0"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6615800" y="1589042"/>
            <a:ext cx="5056399" cy="3619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COTHM, Islamabad </a:t>
            </a:r>
          </a:p>
        </p:txBody>
      </p:sp>
      <p:sp>
        <p:nvSpPr>
          <p:cNvPr name="TextBox 16" id="16"/>
          <p:cNvSpPr txBox="true"/>
          <p:nvPr/>
        </p:nvSpPr>
        <p:spPr>
          <a:xfrm rot="0">
            <a:off x="12202901" y="1589042"/>
            <a:ext cx="5056399" cy="3619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PITHM Karachi</a:t>
            </a:r>
          </a:p>
        </p:txBody>
      </p:sp>
      <p:sp>
        <p:nvSpPr>
          <p:cNvPr name="TextBox 17" id="17"/>
          <p:cNvSpPr txBox="true"/>
          <p:nvPr/>
        </p:nvSpPr>
        <p:spPr>
          <a:xfrm rot="0">
            <a:off x="6615800" y="4333237"/>
            <a:ext cx="5056399" cy="14478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University of Swabi, Abdul Wali Khan University of Mardan, Karakorum International University Hunza</a:t>
            </a:r>
          </a:p>
        </p:txBody>
      </p:sp>
      <p:grpSp>
        <p:nvGrpSpPr>
          <p:cNvPr name="Group 18" id="18"/>
          <p:cNvGrpSpPr/>
          <p:nvPr/>
        </p:nvGrpSpPr>
        <p:grpSpPr>
          <a:xfrm rot="0">
            <a:off x="13123603" y="5475036"/>
            <a:ext cx="8847511" cy="8855676"/>
            <a:chOff x="0" y="0"/>
            <a:chExt cx="11796681" cy="11807568"/>
          </a:xfrm>
        </p:grpSpPr>
        <p:grpSp>
          <p:nvGrpSpPr>
            <p:cNvPr name="Group 19" id="19"/>
            <p:cNvGrpSpPr/>
            <p:nvPr/>
          </p:nvGrpSpPr>
          <p:grpSpPr>
            <a:xfrm rot="2700000">
              <a:off x="1676828" y="2799524"/>
              <a:ext cx="9887197" cy="4753460"/>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3" id="23"/>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4" id="24"/>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5" id="25"/>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6" id="26"/>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7" id="27"/>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28" id="28"/>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29" id="29"/>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0" id="30"/>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
        <p:nvSpPr>
          <p:cNvPr name="TextBox 31" id="31"/>
          <p:cNvSpPr txBox="true"/>
          <p:nvPr/>
        </p:nvSpPr>
        <p:spPr>
          <a:xfrm rot="0">
            <a:off x="12342431" y="4333237"/>
            <a:ext cx="5056399" cy="72390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Iqra &amp; Greenwich University, Karachi, NUST Islamabad</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67618" y="553865"/>
            <a:ext cx="7827437" cy="844677"/>
          </a:xfrm>
          <a:prstGeom prst="rect">
            <a:avLst/>
          </a:prstGeom>
        </p:spPr>
        <p:txBody>
          <a:bodyPr anchor="t" rtlCol="false" tIns="0" lIns="0" bIns="0" rIns="0">
            <a:spAutoFit/>
          </a:bodyPr>
          <a:lstStyle/>
          <a:p>
            <a:pPr>
              <a:lnSpc>
                <a:spcPts val="5544"/>
              </a:lnSpc>
            </a:pPr>
            <a:r>
              <a:rPr lang="en-US" sz="5600">
                <a:solidFill>
                  <a:srgbClr val="FE6D73"/>
                </a:solidFill>
                <a:latin typeface="Kollektif Bold"/>
              </a:rPr>
              <a:t>RECOMMENDATIONS</a:t>
            </a:r>
          </a:p>
        </p:txBody>
      </p:sp>
      <p:sp>
        <p:nvSpPr>
          <p:cNvPr name="Freeform 3" id="3"/>
          <p:cNvSpPr/>
          <p:nvPr/>
        </p:nvSpPr>
        <p:spPr>
          <a:xfrm flipH="false" flipV="false" rot="-10800000">
            <a:off x="9525" y="59136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3809" y="59422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260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0"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083809"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083809"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3321750"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3321750" y="703557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4405559"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237941"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321750"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5400000">
            <a:off x="0"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6615800" y="1589042"/>
            <a:ext cx="5056399" cy="10858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Inter provincial, departmental communication and coordination</a:t>
            </a:r>
          </a:p>
        </p:txBody>
      </p:sp>
      <p:sp>
        <p:nvSpPr>
          <p:cNvPr name="TextBox 16" id="16"/>
          <p:cNvSpPr txBox="true"/>
          <p:nvPr/>
        </p:nvSpPr>
        <p:spPr>
          <a:xfrm rot="0">
            <a:off x="12202901" y="1589042"/>
            <a:ext cx="5056399" cy="18097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Ease of doing business in tourism &amp; hospitality sector, one stop solution for business operation and tourist applications</a:t>
            </a:r>
          </a:p>
        </p:txBody>
      </p:sp>
      <p:sp>
        <p:nvSpPr>
          <p:cNvPr name="TextBox 17" id="17"/>
          <p:cNvSpPr txBox="true"/>
          <p:nvPr/>
        </p:nvSpPr>
        <p:spPr>
          <a:xfrm rot="0">
            <a:off x="6752711" y="5143500"/>
            <a:ext cx="5056399" cy="10858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Research, planning &amp; climate friendly infrastructure &amp; hospitality development</a:t>
            </a:r>
          </a:p>
        </p:txBody>
      </p:sp>
      <p:grpSp>
        <p:nvGrpSpPr>
          <p:cNvPr name="Group 18" id="18"/>
          <p:cNvGrpSpPr/>
          <p:nvPr/>
        </p:nvGrpSpPr>
        <p:grpSpPr>
          <a:xfrm rot="0">
            <a:off x="13123603" y="5475036"/>
            <a:ext cx="8847511" cy="8855676"/>
            <a:chOff x="0" y="0"/>
            <a:chExt cx="11796681" cy="11807568"/>
          </a:xfrm>
        </p:grpSpPr>
        <p:grpSp>
          <p:nvGrpSpPr>
            <p:cNvPr name="Group 19" id="19"/>
            <p:cNvGrpSpPr/>
            <p:nvPr/>
          </p:nvGrpSpPr>
          <p:grpSpPr>
            <a:xfrm rot="2700000">
              <a:off x="1676828" y="2799524"/>
              <a:ext cx="9887197" cy="4753460"/>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3" id="23"/>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4" id="24"/>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5" id="25"/>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6" id="26"/>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7" id="27"/>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28" id="28"/>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29" id="29"/>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0" id="30"/>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
        <p:nvSpPr>
          <p:cNvPr name="TextBox 31" id="31"/>
          <p:cNvSpPr txBox="true"/>
          <p:nvPr/>
        </p:nvSpPr>
        <p:spPr>
          <a:xfrm rot="0">
            <a:off x="12361990" y="5143500"/>
            <a:ext cx="5056399" cy="18097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Investment in Infrastructure to build road linkages, sanitation,  solid &amp; waste water management along with local community involvemnet</a:t>
            </a:r>
          </a:p>
        </p:txBody>
      </p:sp>
      <p:sp>
        <p:nvSpPr>
          <p:cNvPr name="TextBox 32" id="32"/>
          <p:cNvSpPr txBox="true"/>
          <p:nvPr/>
        </p:nvSpPr>
        <p:spPr>
          <a:xfrm rot="0">
            <a:off x="6881151" y="3142114"/>
            <a:ext cx="5056399" cy="18097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Innovative startups facilitated by National Incubation Centers, access to credit and involvement of youth &amp; women in the sector</a:t>
            </a:r>
          </a:p>
        </p:txBody>
      </p:sp>
      <p:sp>
        <p:nvSpPr>
          <p:cNvPr name="TextBox 33" id="33"/>
          <p:cNvSpPr txBox="true"/>
          <p:nvPr/>
        </p:nvSpPr>
        <p:spPr>
          <a:xfrm rot="0">
            <a:off x="12361990" y="3728221"/>
            <a:ext cx="5056399" cy="1085850"/>
          </a:xfrm>
          <a:prstGeom prst="rect">
            <a:avLst/>
          </a:prstGeom>
        </p:spPr>
        <p:txBody>
          <a:bodyPr anchor="t" rtlCol="false" tIns="0" lIns="0" bIns="0" rIns="0">
            <a:spAutoFit/>
          </a:bodyPr>
          <a:lstStyle/>
          <a:p>
            <a:pPr marL="518160" indent="-259080" lvl="1">
              <a:lnSpc>
                <a:spcPts val="2879"/>
              </a:lnSpc>
              <a:buFont typeface="Arial"/>
              <a:buChar char="•"/>
            </a:pPr>
            <a:r>
              <a:rPr lang="en-US" sz="2400">
                <a:solidFill>
                  <a:srgbClr val="545454"/>
                </a:solidFill>
                <a:latin typeface="DM Sans"/>
              </a:rPr>
              <a:t>Improved governance, taxation &amp; law and order with tourist complaint cell &amp; police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24048" y="2508666"/>
            <a:ext cx="6046286" cy="1826797"/>
            <a:chOff x="0" y="0"/>
            <a:chExt cx="1592438" cy="481132"/>
          </a:xfrm>
        </p:grpSpPr>
        <p:sp>
          <p:nvSpPr>
            <p:cNvPr name="Freeform 3" id="3"/>
            <p:cNvSpPr/>
            <p:nvPr/>
          </p:nvSpPr>
          <p:spPr>
            <a:xfrm flipH="false" flipV="false" rot="0">
              <a:off x="0" y="0"/>
              <a:ext cx="1592438" cy="481132"/>
            </a:xfrm>
            <a:custGeom>
              <a:avLst/>
              <a:gdLst/>
              <a:ahLst/>
              <a:cxnLst/>
              <a:rect r="r" b="b" t="t" l="l"/>
              <a:pathLst>
                <a:path h="481132" w="1592438">
                  <a:moveTo>
                    <a:pt x="65303" y="0"/>
                  </a:moveTo>
                  <a:lnTo>
                    <a:pt x="1527135" y="0"/>
                  </a:lnTo>
                  <a:cubicBezTo>
                    <a:pt x="1544454" y="0"/>
                    <a:pt x="1561064" y="6880"/>
                    <a:pt x="1573311" y="19127"/>
                  </a:cubicBezTo>
                  <a:cubicBezTo>
                    <a:pt x="1585557" y="31373"/>
                    <a:pt x="1592438" y="47983"/>
                    <a:pt x="1592438" y="65303"/>
                  </a:cubicBezTo>
                  <a:lnTo>
                    <a:pt x="1592438" y="415829"/>
                  </a:lnTo>
                  <a:cubicBezTo>
                    <a:pt x="1592438" y="433148"/>
                    <a:pt x="1585557" y="449758"/>
                    <a:pt x="1573311" y="462005"/>
                  </a:cubicBezTo>
                  <a:cubicBezTo>
                    <a:pt x="1561064" y="474252"/>
                    <a:pt x="1544454" y="481132"/>
                    <a:pt x="1527135" y="481132"/>
                  </a:cubicBezTo>
                  <a:lnTo>
                    <a:pt x="65303" y="481132"/>
                  </a:lnTo>
                  <a:cubicBezTo>
                    <a:pt x="47983" y="481132"/>
                    <a:pt x="31373" y="474252"/>
                    <a:pt x="19127" y="462005"/>
                  </a:cubicBezTo>
                  <a:cubicBezTo>
                    <a:pt x="6880" y="449758"/>
                    <a:pt x="0" y="433148"/>
                    <a:pt x="0" y="415829"/>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4" id="4"/>
            <p:cNvSpPr txBox="true"/>
            <p:nvPr/>
          </p:nvSpPr>
          <p:spPr>
            <a:xfrm>
              <a:off x="0" y="19050"/>
              <a:ext cx="1592438" cy="462082"/>
            </a:xfrm>
            <a:prstGeom prst="rect">
              <a:avLst/>
            </a:prstGeom>
          </p:spPr>
          <p:txBody>
            <a:bodyPr anchor="ctr" rtlCol="false" tIns="50800" lIns="50800" bIns="50800" rIns="50800"/>
            <a:lstStyle/>
            <a:p>
              <a:pPr algn="ctr">
                <a:lnSpc>
                  <a:spcPts val="2553"/>
                </a:lnSpc>
              </a:pPr>
            </a:p>
          </p:txBody>
        </p:sp>
      </p:grpSp>
      <p:grpSp>
        <p:nvGrpSpPr>
          <p:cNvPr name="Group 5" id="5"/>
          <p:cNvGrpSpPr/>
          <p:nvPr/>
        </p:nvGrpSpPr>
        <p:grpSpPr>
          <a:xfrm rot="0">
            <a:off x="1824048" y="5197999"/>
            <a:ext cx="6046286" cy="1027869"/>
            <a:chOff x="0" y="0"/>
            <a:chExt cx="1592438" cy="270714"/>
          </a:xfrm>
        </p:grpSpPr>
        <p:sp>
          <p:nvSpPr>
            <p:cNvPr name="Freeform 6" id="6"/>
            <p:cNvSpPr/>
            <p:nvPr/>
          </p:nvSpPr>
          <p:spPr>
            <a:xfrm flipH="false" flipV="false" rot="0">
              <a:off x="0" y="0"/>
              <a:ext cx="1592438" cy="270714"/>
            </a:xfrm>
            <a:custGeom>
              <a:avLst/>
              <a:gdLst/>
              <a:ahLst/>
              <a:cxnLst/>
              <a:rect r="r" b="b" t="t" l="l"/>
              <a:pathLst>
                <a:path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7" id="7"/>
            <p:cNvSpPr txBox="true"/>
            <p:nvPr/>
          </p:nvSpPr>
          <p:spPr>
            <a:xfrm>
              <a:off x="0" y="19050"/>
              <a:ext cx="1592438" cy="251664"/>
            </a:xfrm>
            <a:prstGeom prst="rect">
              <a:avLst/>
            </a:prstGeom>
          </p:spPr>
          <p:txBody>
            <a:bodyPr anchor="ctr" rtlCol="false" tIns="50800" lIns="50800" bIns="50800" rIns="50800"/>
            <a:lstStyle/>
            <a:p>
              <a:pPr algn="ctr">
                <a:lnSpc>
                  <a:spcPts val="2553"/>
                </a:lnSpc>
              </a:pPr>
            </a:p>
          </p:txBody>
        </p:sp>
      </p:grpSp>
      <p:sp>
        <p:nvSpPr>
          <p:cNvPr name="Freeform 8" id="8"/>
          <p:cNvSpPr/>
          <p:nvPr/>
        </p:nvSpPr>
        <p:spPr>
          <a:xfrm flipH="false" flipV="false" rot="-10800000">
            <a:off x="9525" y="82431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83809" y="8271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0" y="9355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3321750" y="9384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7204191" y="813748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7204191" y="922129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6120382" y="705368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6120382" y="813748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5400000">
            <a:off x="15036573" y="922129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true" flipV="true" rot="5400000">
            <a:off x="12770705" y="813748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true" rot="-10800000">
            <a:off x="12770705" y="922129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1824048" y="933633"/>
            <a:ext cx="6046286" cy="1027869"/>
            <a:chOff x="0" y="0"/>
            <a:chExt cx="1592438" cy="270714"/>
          </a:xfrm>
        </p:grpSpPr>
        <p:sp>
          <p:nvSpPr>
            <p:cNvPr name="Freeform 20" id="20"/>
            <p:cNvSpPr/>
            <p:nvPr/>
          </p:nvSpPr>
          <p:spPr>
            <a:xfrm flipH="false" flipV="false" rot="0">
              <a:off x="0" y="0"/>
              <a:ext cx="1592438" cy="270714"/>
            </a:xfrm>
            <a:custGeom>
              <a:avLst/>
              <a:gdLst/>
              <a:ahLst/>
              <a:cxnLst/>
              <a:rect r="r" b="b" t="t" l="l"/>
              <a:pathLst>
                <a:path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21" id="21"/>
            <p:cNvSpPr txBox="true"/>
            <p:nvPr/>
          </p:nvSpPr>
          <p:spPr>
            <a:xfrm>
              <a:off x="0" y="19050"/>
              <a:ext cx="1592438" cy="251664"/>
            </a:xfrm>
            <a:prstGeom prst="rect">
              <a:avLst/>
            </a:prstGeom>
          </p:spPr>
          <p:txBody>
            <a:bodyPr anchor="ctr" rtlCol="false" tIns="50800" lIns="50800" bIns="50800" rIns="50800"/>
            <a:lstStyle/>
            <a:p>
              <a:pPr algn="ctr">
                <a:lnSpc>
                  <a:spcPts val="2553"/>
                </a:lnSpc>
              </a:pPr>
            </a:p>
          </p:txBody>
        </p:sp>
      </p:grpSp>
      <p:sp>
        <p:nvSpPr>
          <p:cNvPr name="TextBox 22" id="22"/>
          <p:cNvSpPr txBox="true"/>
          <p:nvPr/>
        </p:nvSpPr>
        <p:spPr>
          <a:xfrm rot="0">
            <a:off x="2167618" y="1134830"/>
            <a:ext cx="5702716" cy="61595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2010 LONELY PLANET</a:t>
            </a:r>
          </a:p>
        </p:txBody>
      </p:sp>
      <p:sp>
        <p:nvSpPr>
          <p:cNvPr name="TextBox 23" id="23"/>
          <p:cNvSpPr txBox="true"/>
          <p:nvPr/>
        </p:nvSpPr>
        <p:spPr>
          <a:xfrm rot="0">
            <a:off x="2339403" y="2709862"/>
            <a:ext cx="5359146" cy="162560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2018 BRITISH BACKPACKER SOCIETY</a:t>
            </a:r>
          </a:p>
        </p:txBody>
      </p:sp>
      <p:sp>
        <p:nvSpPr>
          <p:cNvPr name="TextBox 24" id="24"/>
          <p:cNvSpPr txBox="true"/>
          <p:nvPr/>
        </p:nvSpPr>
        <p:spPr>
          <a:xfrm rot="0">
            <a:off x="1995833" y="5399196"/>
            <a:ext cx="5702716" cy="615950"/>
          </a:xfrm>
          <a:prstGeom prst="rect">
            <a:avLst/>
          </a:prstGeom>
        </p:spPr>
        <p:txBody>
          <a:bodyPr anchor="t" rtlCol="false" tIns="0" lIns="0" bIns="0" rIns="0">
            <a:spAutoFit/>
          </a:bodyPr>
          <a:lstStyle/>
          <a:p>
            <a:pPr>
              <a:lnSpc>
                <a:spcPts val="4000"/>
              </a:lnSpc>
            </a:pPr>
            <a:r>
              <a:rPr lang="en-US" sz="4000">
                <a:solidFill>
                  <a:srgbClr val="FFFFFF"/>
                </a:solidFill>
                <a:latin typeface="Kollektif Bold"/>
              </a:rPr>
              <a:t>2019 FORBES</a:t>
            </a:r>
          </a:p>
        </p:txBody>
      </p:sp>
      <p:sp>
        <p:nvSpPr>
          <p:cNvPr name="TextBox 25" id="25"/>
          <p:cNvSpPr txBox="true"/>
          <p:nvPr/>
        </p:nvSpPr>
        <p:spPr>
          <a:xfrm rot="0">
            <a:off x="8864535" y="6906051"/>
            <a:ext cx="6713943" cy="1123950"/>
          </a:xfrm>
          <a:prstGeom prst="rect">
            <a:avLst/>
          </a:prstGeom>
        </p:spPr>
        <p:txBody>
          <a:bodyPr anchor="t" rtlCol="false" tIns="0" lIns="0" bIns="0" rIns="0">
            <a:spAutoFit/>
          </a:bodyPr>
          <a:lstStyle/>
          <a:p>
            <a:pPr>
              <a:lnSpc>
                <a:spcPts val="4439"/>
              </a:lnSpc>
            </a:pPr>
            <a:r>
              <a:rPr lang="en-US" sz="3699">
                <a:solidFill>
                  <a:srgbClr val="000000"/>
                </a:solidFill>
                <a:latin typeface="DM Sans Bold"/>
              </a:rPr>
              <a:t>3rd highest potential adventure destination</a:t>
            </a:r>
          </a:p>
        </p:txBody>
      </p:sp>
      <p:sp>
        <p:nvSpPr>
          <p:cNvPr name="TextBox 26" id="26"/>
          <p:cNvSpPr txBox="true"/>
          <p:nvPr/>
        </p:nvSpPr>
        <p:spPr>
          <a:xfrm rot="0">
            <a:off x="8864535" y="1028700"/>
            <a:ext cx="6713943" cy="638175"/>
          </a:xfrm>
          <a:prstGeom prst="rect">
            <a:avLst/>
          </a:prstGeom>
        </p:spPr>
        <p:txBody>
          <a:bodyPr anchor="t" rtlCol="false" tIns="0" lIns="0" bIns="0" rIns="0">
            <a:spAutoFit/>
          </a:bodyPr>
          <a:lstStyle/>
          <a:p>
            <a:pPr>
              <a:lnSpc>
                <a:spcPts val="5039"/>
              </a:lnSpc>
            </a:pPr>
            <a:r>
              <a:rPr lang="en-US" sz="4199">
                <a:solidFill>
                  <a:srgbClr val="545454"/>
                </a:solidFill>
                <a:latin typeface="DM Sans Bold"/>
              </a:rPr>
              <a:t>Tourism next big thing</a:t>
            </a:r>
          </a:p>
        </p:txBody>
      </p:sp>
      <p:sp>
        <p:nvSpPr>
          <p:cNvPr name="TextBox 27" id="27"/>
          <p:cNvSpPr txBox="true"/>
          <p:nvPr/>
        </p:nvSpPr>
        <p:spPr>
          <a:xfrm rot="0">
            <a:off x="8864535" y="2719387"/>
            <a:ext cx="6713943" cy="1200150"/>
          </a:xfrm>
          <a:prstGeom prst="rect">
            <a:avLst/>
          </a:prstGeom>
        </p:spPr>
        <p:txBody>
          <a:bodyPr anchor="t" rtlCol="false" tIns="0" lIns="0" bIns="0" rIns="0">
            <a:spAutoFit/>
          </a:bodyPr>
          <a:lstStyle/>
          <a:p>
            <a:pPr>
              <a:lnSpc>
                <a:spcPts val="4799"/>
              </a:lnSpc>
            </a:pPr>
            <a:r>
              <a:rPr lang="en-US" sz="3999">
                <a:solidFill>
                  <a:srgbClr val="545454"/>
                </a:solidFill>
                <a:latin typeface="DM Sans Bold"/>
              </a:rPr>
              <a:t>world’s top adventure travel destination</a:t>
            </a:r>
          </a:p>
        </p:txBody>
      </p:sp>
      <p:grpSp>
        <p:nvGrpSpPr>
          <p:cNvPr name="Group 28" id="28"/>
          <p:cNvGrpSpPr/>
          <p:nvPr/>
        </p:nvGrpSpPr>
        <p:grpSpPr>
          <a:xfrm rot="0">
            <a:off x="1625713" y="6734869"/>
            <a:ext cx="6046286" cy="1536870"/>
            <a:chOff x="0" y="0"/>
            <a:chExt cx="1592438" cy="404772"/>
          </a:xfrm>
        </p:grpSpPr>
        <p:sp>
          <p:nvSpPr>
            <p:cNvPr name="Freeform 29" id="29"/>
            <p:cNvSpPr/>
            <p:nvPr/>
          </p:nvSpPr>
          <p:spPr>
            <a:xfrm flipH="false" flipV="false" rot="0">
              <a:off x="0" y="0"/>
              <a:ext cx="1592438" cy="404772"/>
            </a:xfrm>
            <a:custGeom>
              <a:avLst/>
              <a:gdLst/>
              <a:ahLst/>
              <a:cxnLst/>
              <a:rect r="r" b="b" t="t" l="l"/>
              <a:pathLst>
                <a:path h="404772" w="1592438">
                  <a:moveTo>
                    <a:pt x="65303" y="0"/>
                  </a:moveTo>
                  <a:lnTo>
                    <a:pt x="1527135" y="0"/>
                  </a:lnTo>
                  <a:cubicBezTo>
                    <a:pt x="1544454" y="0"/>
                    <a:pt x="1561064" y="6880"/>
                    <a:pt x="1573311" y="19127"/>
                  </a:cubicBezTo>
                  <a:cubicBezTo>
                    <a:pt x="1585557" y="31373"/>
                    <a:pt x="1592438" y="47983"/>
                    <a:pt x="1592438" y="65303"/>
                  </a:cubicBezTo>
                  <a:lnTo>
                    <a:pt x="1592438" y="339470"/>
                  </a:lnTo>
                  <a:cubicBezTo>
                    <a:pt x="1592438" y="356789"/>
                    <a:pt x="1585557" y="373399"/>
                    <a:pt x="1573311" y="385646"/>
                  </a:cubicBezTo>
                  <a:cubicBezTo>
                    <a:pt x="1561064" y="397892"/>
                    <a:pt x="1544454" y="404772"/>
                    <a:pt x="1527135" y="404772"/>
                  </a:cubicBezTo>
                  <a:lnTo>
                    <a:pt x="65303" y="404772"/>
                  </a:lnTo>
                  <a:cubicBezTo>
                    <a:pt x="47983" y="404772"/>
                    <a:pt x="31373" y="397892"/>
                    <a:pt x="19127" y="385646"/>
                  </a:cubicBezTo>
                  <a:cubicBezTo>
                    <a:pt x="6880" y="373399"/>
                    <a:pt x="0" y="356789"/>
                    <a:pt x="0" y="339470"/>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name="TextBox 30" id="30"/>
            <p:cNvSpPr txBox="true"/>
            <p:nvPr/>
          </p:nvSpPr>
          <p:spPr>
            <a:xfrm>
              <a:off x="0" y="19050"/>
              <a:ext cx="1592438" cy="385722"/>
            </a:xfrm>
            <a:prstGeom prst="rect">
              <a:avLst/>
            </a:prstGeom>
          </p:spPr>
          <p:txBody>
            <a:bodyPr anchor="ctr" rtlCol="false" tIns="50800" lIns="50800" bIns="50800" rIns="50800"/>
            <a:lstStyle/>
            <a:p>
              <a:pPr algn="ctr">
                <a:lnSpc>
                  <a:spcPts val="2553"/>
                </a:lnSpc>
              </a:pPr>
            </a:p>
          </p:txBody>
        </p:sp>
      </p:grpSp>
      <p:sp>
        <p:nvSpPr>
          <p:cNvPr name="TextBox 31" id="31"/>
          <p:cNvSpPr txBox="true"/>
          <p:nvPr/>
        </p:nvSpPr>
        <p:spPr>
          <a:xfrm rot="0">
            <a:off x="1625713" y="6839376"/>
            <a:ext cx="6046286" cy="1180465"/>
          </a:xfrm>
          <a:prstGeom prst="rect">
            <a:avLst/>
          </a:prstGeom>
        </p:spPr>
        <p:txBody>
          <a:bodyPr anchor="t" rtlCol="false" tIns="0" lIns="0" bIns="0" rIns="0">
            <a:spAutoFit/>
          </a:bodyPr>
          <a:lstStyle/>
          <a:p>
            <a:pPr algn="ctr">
              <a:lnSpc>
                <a:spcPts val="4759"/>
              </a:lnSpc>
            </a:pPr>
            <a:r>
              <a:rPr lang="en-US" sz="3399">
                <a:solidFill>
                  <a:srgbClr val="FFFFFF"/>
                </a:solidFill>
                <a:latin typeface="Canva Sans Bold"/>
              </a:rPr>
              <a:t>2020 BEST HOLIDAY DESTINATION</a:t>
            </a:r>
          </a:p>
        </p:txBody>
      </p:sp>
      <p:sp>
        <p:nvSpPr>
          <p:cNvPr name="TextBox 32" id="32"/>
          <p:cNvSpPr txBox="true"/>
          <p:nvPr/>
        </p:nvSpPr>
        <p:spPr>
          <a:xfrm rot="0">
            <a:off x="8864535" y="5392846"/>
            <a:ext cx="6713943" cy="638175"/>
          </a:xfrm>
          <a:prstGeom prst="rect">
            <a:avLst/>
          </a:prstGeom>
        </p:spPr>
        <p:txBody>
          <a:bodyPr anchor="t" rtlCol="false" tIns="0" lIns="0" bIns="0" rIns="0">
            <a:spAutoFit/>
          </a:bodyPr>
          <a:lstStyle/>
          <a:p>
            <a:pPr>
              <a:lnSpc>
                <a:spcPts val="5039"/>
              </a:lnSpc>
            </a:pPr>
            <a:r>
              <a:rPr lang="en-US" sz="4199">
                <a:solidFill>
                  <a:srgbClr val="545454"/>
                </a:solidFill>
                <a:latin typeface="DM Sans Bold"/>
              </a:rPr>
              <a:t>one of the coolest places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3960810"/>
            <a:ext cx="10620170" cy="1886584"/>
          </a:xfrm>
          <a:prstGeom prst="rect">
            <a:avLst/>
          </a:prstGeom>
        </p:spPr>
        <p:txBody>
          <a:bodyPr anchor="t" rtlCol="false" tIns="0" lIns="0" bIns="0" rIns="0">
            <a:spAutoFit/>
          </a:bodyPr>
          <a:lstStyle/>
          <a:p>
            <a:pPr algn="ctr">
              <a:lnSpc>
                <a:spcPts val="12399"/>
              </a:lnSpc>
            </a:pPr>
            <a:r>
              <a:rPr lang="en-US" sz="12399">
                <a:solidFill>
                  <a:srgbClr val="227C9D"/>
                </a:solidFill>
                <a:latin typeface="Kollektif Bold"/>
              </a:rPr>
              <a:t>THANK YOU</a:t>
            </a:r>
          </a:p>
        </p:txBody>
      </p:sp>
      <p:sp>
        <p:nvSpPr>
          <p:cNvPr name="TextBox 3" id="3"/>
          <p:cNvSpPr txBox="true"/>
          <p:nvPr/>
        </p:nvSpPr>
        <p:spPr>
          <a:xfrm rot="0">
            <a:off x="5386918" y="5866444"/>
            <a:ext cx="7514164" cy="438156"/>
          </a:xfrm>
          <a:prstGeom prst="rect">
            <a:avLst/>
          </a:prstGeom>
        </p:spPr>
        <p:txBody>
          <a:bodyPr anchor="t" rtlCol="false" tIns="0" lIns="0" bIns="0" rIns="0">
            <a:spAutoFit/>
          </a:bodyPr>
          <a:lstStyle/>
          <a:p>
            <a:pPr algn="ctr">
              <a:lnSpc>
                <a:spcPts val="3300"/>
              </a:lnSpc>
            </a:pPr>
            <a:r>
              <a:rPr lang="en-US" sz="3000">
                <a:solidFill>
                  <a:srgbClr val="545454"/>
                </a:solidFill>
                <a:latin typeface="DM Sans"/>
              </a:rPr>
              <a:t>zehrashallwani93@gmail.com</a:t>
            </a:r>
          </a:p>
        </p:txBody>
      </p:sp>
      <p:sp>
        <p:nvSpPr>
          <p:cNvPr name="Freeform 4" id="4"/>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1" id="21"/>
          <p:cNvGrpSpPr/>
          <p:nvPr/>
        </p:nvGrpSpPr>
        <p:grpSpPr>
          <a:xfrm rot="0">
            <a:off x="13123603" y="5475036"/>
            <a:ext cx="8847511" cy="8855676"/>
            <a:chOff x="0" y="0"/>
            <a:chExt cx="11796681" cy="11807568"/>
          </a:xfrm>
        </p:grpSpPr>
        <p:grpSp>
          <p:nvGrpSpPr>
            <p:cNvPr name="Group 22" id="22"/>
            <p:cNvGrpSpPr/>
            <p:nvPr/>
          </p:nvGrpSpPr>
          <p:grpSpPr>
            <a:xfrm rot="2700000">
              <a:off x="1676828" y="2799524"/>
              <a:ext cx="9887197" cy="4753460"/>
              <a:chOff x="0" y="0"/>
              <a:chExt cx="660400" cy="317500"/>
            </a:xfrm>
          </p:grpSpPr>
          <p:sp>
            <p:nvSpPr>
              <p:cNvPr name="Freeform 23" id="2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4" id="2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5" id="25"/>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6" id="26"/>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7" id="27"/>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8" id="28"/>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9" id="29"/>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30" id="30"/>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31" id="31"/>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32" id="32"/>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3" id="33"/>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grpSp>
        <p:nvGrpSpPr>
          <p:cNvPr name="Group 34" id="34"/>
          <p:cNvGrpSpPr/>
          <p:nvPr/>
        </p:nvGrpSpPr>
        <p:grpSpPr>
          <a:xfrm rot="0">
            <a:off x="-2634012" y="-5192964"/>
            <a:ext cx="8847511" cy="8855676"/>
            <a:chOff x="0" y="0"/>
            <a:chExt cx="11796681" cy="11807568"/>
          </a:xfrm>
        </p:grpSpPr>
        <p:grpSp>
          <p:nvGrpSpPr>
            <p:cNvPr name="Group 35" id="35"/>
            <p:cNvGrpSpPr/>
            <p:nvPr/>
          </p:nvGrpSpPr>
          <p:grpSpPr>
            <a:xfrm rot="2700000">
              <a:off x="1676828" y="2799524"/>
              <a:ext cx="9887197" cy="4753460"/>
              <a:chOff x="0" y="0"/>
              <a:chExt cx="660400" cy="317500"/>
            </a:xfrm>
          </p:grpSpPr>
          <p:sp>
            <p:nvSpPr>
              <p:cNvPr name="Freeform 36" id="36"/>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7" id="37"/>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8" id="38"/>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39" id="39"/>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40" id="40"/>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41" id="41"/>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42" id="42"/>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43" id="43"/>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44" id="44"/>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45" id="45"/>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46" id="46"/>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Tree>
  </p:cSld>
  <p:clrMapOvr>
    <a:masterClrMapping/>
  </p:clrMapOvr>
</p:sld>
</file>

<file path=ppt/slides/slide21.xml><?xml version="1.0" encoding="utf-8"?>
<p:sld xmlns:p="http://schemas.openxmlformats.org/presentationml/2006/main" xmlns:a="http://schemas.openxmlformats.org/drawingml/2006/main">
  <p:cSld>
    <p:bg>
      <p:bgPr>
        <a:solidFill>
          <a:srgbClr val="EFEFEF"/>
        </a:solidFill>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2987675"/>
            <a:ext cx="10620170" cy="2232037"/>
          </a:xfrm>
          <a:prstGeom prst="rect">
            <a:avLst/>
          </a:prstGeom>
        </p:spPr>
        <p:txBody>
          <a:bodyPr anchor="t" rtlCol="false" tIns="0" lIns="0" bIns="0" rIns="0">
            <a:spAutoFit/>
          </a:bodyPr>
          <a:lstStyle/>
          <a:p>
            <a:pPr algn="ctr">
              <a:lnSpc>
                <a:spcPts val="8000"/>
              </a:lnSpc>
            </a:pPr>
            <a:r>
              <a:rPr lang="en-US" sz="8000">
                <a:solidFill>
                  <a:srgbClr val="227C9D"/>
                </a:solidFill>
                <a:latin typeface="Kollektif Bold"/>
              </a:rPr>
              <a:t>UNWTO DATA FOR 2023</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1198383" y="5494086"/>
            <a:ext cx="17089617" cy="1302260"/>
          </a:xfrm>
          <a:prstGeom prst="rect">
            <a:avLst/>
          </a:prstGeom>
        </p:spPr>
        <p:txBody>
          <a:bodyPr anchor="t" rtlCol="false" tIns="0" lIns="0" bIns="0" rIns="0">
            <a:spAutoFit/>
          </a:bodyPr>
          <a:lstStyle/>
          <a:p>
            <a:pPr algn="ctr">
              <a:lnSpc>
                <a:spcPts val="3441"/>
              </a:lnSpc>
              <a:spcBef>
                <a:spcPct val="0"/>
              </a:spcBef>
            </a:pPr>
            <a:r>
              <a:rPr lang="en-US" sz="3100">
                <a:solidFill>
                  <a:srgbClr val="227C9D"/>
                </a:solidFill>
                <a:latin typeface="DM Sans"/>
              </a:rPr>
              <a:t>I</a:t>
            </a:r>
            <a:r>
              <a:rPr lang="en-US" sz="3100">
                <a:solidFill>
                  <a:srgbClr val="227C9D"/>
                </a:solidFill>
                <a:latin typeface="DM Sans"/>
              </a:rPr>
              <a:t>nternational tourism has continued to recover &amp; reached 84% of pre-pandemic levels between January and July 2023.</a:t>
            </a:r>
          </a:p>
          <a:p>
            <a:pPr algn="ctr">
              <a:lnSpc>
                <a:spcPts val="3441"/>
              </a:lnSpc>
              <a:spcBef>
                <a:spcPct val="0"/>
              </a:spcBef>
            </a:pPr>
            <a:r>
              <a:rPr lang="en-US" sz="3100">
                <a:solidFill>
                  <a:srgbClr val="227C9D"/>
                </a:solidFill>
                <a:latin typeface="DM Sans"/>
              </a:rPr>
              <a:t> The Middle East, Europe and Africa lead the global sector's rebound.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2769438"/>
            <a:ext cx="10620170" cy="1812941"/>
          </a:xfrm>
          <a:prstGeom prst="rect">
            <a:avLst/>
          </a:prstGeom>
        </p:spPr>
        <p:txBody>
          <a:bodyPr anchor="t" rtlCol="false" tIns="0" lIns="0" bIns="0" rIns="0">
            <a:spAutoFit/>
          </a:bodyPr>
          <a:lstStyle/>
          <a:p>
            <a:pPr algn="ctr">
              <a:lnSpc>
                <a:spcPts val="6500"/>
              </a:lnSpc>
            </a:pPr>
            <a:r>
              <a:rPr lang="en-US" sz="6500">
                <a:solidFill>
                  <a:srgbClr val="227C9D"/>
                </a:solidFill>
                <a:latin typeface="Kollektif Bold"/>
              </a:rPr>
              <a:t>TRADE DEVELOPMENT AUTHORITY OF PAKISTAN</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2167618" y="5718929"/>
            <a:ext cx="15776953" cy="873635"/>
          </a:xfrm>
          <a:prstGeom prst="rect">
            <a:avLst/>
          </a:prstGeom>
        </p:spPr>
        <p:txBody>
          <a:bodyPr anchor="t" rtlCol="false" tIns="0" lIns="0" bIns="0" rIns="0">
            <a:spAutoFit/>
          </a:bodyPr>
          <a:lstStyle/>
          <a:p>
            <a:pPr algn="ctr">
              <a:lnSpc>
                <a:spcPts val="3441"/>
              </a:lnSpc>
              <a:spcBef>
                <a:spcPct val="0"/>
              </a:spcBef>
            </a:pPr>
            <a:r>
              <a:rPr lang="en-US" sz="3100">
                <a:solidFill>
                  <a:srgbClr val="227C9D"/>
                </a:solidFill>
                <a:latin typeface="DM Sans"/>
              </a:rPr>
              <a:t>Tourism is contributed 2.9% (USD 8,832.1 Mn) directly and 7.3% (USD22,286.3 Mn) as total contribution to GDP in 2017</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0" y="2489763"/>
            <a:ext cx="18288000" cy="7797237"/>
          </a:xfrm>
          <a:custGeom>
            <a:avLst/>
            <a:gdLst/>
            <a:ahLst/>
            <a:cxnLst/>
            <a:rect r="r" b="b" t="t" l="l"/>
            <a:pathLst>
              <a:path h="7797237" w="18288000">
                <a:moveTo>
                  <a:pt x="0" y="0"/>
                </a:moveTo>
                <a:lnTo>
                  <a:pt x="18288000" y="0"/>
                </a:lnTo>
                <a:lnTo>
                  <a:pt x="18288000" y="7797237"/>
                </a:lnTo>
                <a:lnTo>
                  <a:pt x="0" y="7797237"/>
                </a:lnTo>
                <a:lnTo>
                  <a:pt x="0" y="0"/>
                </a:lnTo>
                <a:close/>
              </a:path>
            </a:pathLst>
          </a:custGeom>
          <a:blipFill>
            <a:blip r:embed="rId2"/>
            <a:stretch>
              <a:fillRect l="-1064" t="0" r="-1064" b="-4755"/>
            </a:stretch>
          </a:blipFill>
        </p:spPr>
      </p:sp>
      <p:sp>
        <p:nvSpPr>
          <p:cNvPr name="Freeform 3" id="3"/>
          <p:cNvSpPr/>
          <p:nvPr/>
        </p:nvSpPr>
        <p:spPr>
          <a:xfrm flipH="false" flipV="false" rot="0">
            <a:off x="0" y="60502"/>
            <a:ext cx="10227390" cy="2429260"/>
          </a:xfrm>
          <a:custGeom>
            <a:avLst/>
            <a:gdLst/>
            <a:ahLst/>
            <a:cxnLst/>
            <a:rect r="r" b="b" t="t" l="l"/>
            <a:pathLst>
              <a:path h="2429260" w="10227390">
                <a:moveTo>
                  <a:pt x="0" y="0"/>
                </a:moveTo>
                <a:lnTo>
                  <a:pt x="10227390" y="0"/>
                </a:lnTo>
                <a:lnTo>
                  <a:pt x="10227390" y="2429261"/>
                </a:lnTo>
                <a:lnTo>
                  <a:pt x="0" y="2429261"/>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2585554" y="-173538"/>
            <a:ext cx="13116892" cy="10460538"/>
          </a:xfrm>
          <a:custGeom>
            <a:avLst/>
            <a:gdLst/>
            <a:ahLst/>
            <a:cxnLst/>
            <a:rect r="r" b="b" t="t" l="l"/>
            <a:pathLst>
              <a:path h="10460538" w="13116892">
                <a:moveTo>
                  <a:pt x="0" y="0"/>
                </a:moveTo>
                <a:lnTo>
                  <a:pt x="13116892" y="0"/>
                </a:lnTo>
                <a:lnTo>
                  <a:pt x="13116892" y="10460538"/>
                </a:lnTo>
                <a:lnTo>
                  <a:pt x="0" y="10460538"/>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0"/>
            <a:ext cx="14947641" cy="10287000"/>
          </a:xfrm>
          <a:custGeom>
            <a:avLst/>
            <a:gdLst/>
            <a:ahLst/>
            <a:cxnLst/>
            <a:rect r="r" b="b" t="t" l="l"/>
            <a:pathLst>
              <a:path h="10287000" w="14947641">
                <a:moveTo>
                  <a:pt x="0" y="0"/>
                </a:moveTo>
                <a:lnTo>
                  <a:pt x="14947641" y="0"/>
                </a:lnTo>
                <a:lnTo>
                  <a:pt x="14947641" y="10287000"/>
                </a:lnTo>
                <a:lnTo>
                  <a:pt x="0" y="10287000"/>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0" y="3204510"/>
            <a:ext cx="18288000" cy="7082490"/>
          </a:xfrm>
          <a:custGeom>
            <a:avLst/>
            <a:gdLst/>
            <a:ahLst/>
            <a:cxnLst/>
            <a:rect r="r" b="b" t="t" l="l"/>
            <a:pathLst>
              <a:path h="7082490" w="18288000">
                <a:moveTo>
                  <a:pt x="0" y="0"/>
                </a:moveTo>
                <a:lnTo>
                  <a:pt x="18288000" y="0"/>
                </a:lnTo>
                <a:lnTo>
                  <a:pt x="18288000" y="7082490"/>
                </a:lnTo>
                <a:lnTo>
                  <a:pt x="0" y="7082490"/>
                </a:lnTo>
                <a:lnTo>
                  <a:pt x="0" y="0"/>
                </a:lnTo>
                <a:close/>
              </a:path>
            </a:pathLst>
          </a:custGeom>
          <a:blipFill>
            <a:blip r:embed="rId2"/>
            <a:stretch>
              <a:fillRect l="0" t="0" r="0" b="0"/>
            </a:stretch>
          </a:blipFill>
        </p:spPr>
      </p:sp>
      <p:sp>
        <p:nvSpPr>
          <p:cNvPr name="Freeform 3" id="3"/>
          <p:cNvSpPr/>
          <p:nvPr/>
        </p:nvSpPr>
        <p:spPr>
          <a:xfrm flipH="false" flipV="false" rot="0">
            <a:off x="0" y="775250"/>
            <a:ext cx="10227390" cy="2429260"/>
          </a:xfrm>
          <a:custGeom>
            <a:avLst/>
            <a:gdLst/>
            <a:ahLst/>
            <a:cxnLst/>
            <a:rect r="r" b="b" t="t" l="l"/>
            <a:pathLst>
              <a:path h="2429260" w="10227390">
                <a:moveTo>
                  <a:pt x="0" y="0"/>
                </a:moveTo>
                <a:lnTo>
                  <a:pt x="10227390" y="0"/>
                </a:lnTo>
                <a:lnTo>
                  <a:pt x="10227390" y="2429260"/>
                </a:lnTo>
                <a:lnTo>
                  <a:pt x="0" y="2429260"/>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4381224" y="7574679"/>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13254553" y="9891320"/>
            <a:ext cx="4347674" cy="4347674"/>
          </a:xfrm>
          <a:prstGeom prst="line">
            <a:avLst/>
          </a:prstGeom>
          <a:ln cap="flat" w="28575">
            <a:solidFill>
              <a:srgbClr val="8CA9AD"/>
            </a:solidFill>
            <a:prstDash val="solid"/>
            <a:headEnd type="none" len="sm" w="sm"/>
            <a:tailEnd type="none" len="sm" w="sm"/>
          </a:ln>
        </p:spPr>
      </p:sp>
      <p:sp>
        <p:nvSpPr>
          <p:cNvPr name="TextBox 10" id="10"/>
          <p:cNvSpPr txBox="true"/>
          <p:nvPr/>
        </p:nvSpPr>
        <p:spPr>
          <a:xfrm rot="0">
            <a:off x="4405559" y="1950569"/>
            <a:ext cx="9441116" cy="3251531"/>
          </a:xfrm>
          <a:prstGeom prst="rect">
            <a:avLst/>
          </a:prstGeom>
        </p:spPr>
        <p:txBody>
          <a:bodyPr anchor="t" rtlCol="false" tIns="0" lIns="0" bIns="0" rIns="0">
            <a:spAutoFit/>
          </a:bodyPr>
          <a:lstStyle/>
          <a:p>
            <a:pPr algn="ctr">
              <a:lnSpc>
                <a:spcPts val="6138"/>
              </a:lnSpc>
            </a:pPr>
            <a:r>
              <a:rPr lang="en-US" sz="6138">
                <a:solidFill>
                  <a:srgbClr val="227C9D"/>
                </a:solidFill>
                <a:latin typeface="Kollektif Bold"/>
              </a:rPr>
              <a:t>WORLD TRAVEL AND TOURISM COMPETITIVENESS REPORT</a:t>
            </a:r>
          </a:p>
        </p:txBody>
      </p:sp>
      <p:sp>
        <p:nvSpPr>
          <p:cNvPr name="TextBox 11" id="11"/>
          <p:cNvSpPr txBox="true"/>
          <p:nvPr/>
        </p:nvSpPr>
        <p:spPr>
          <a:xfrm rot="0">
            <a:off x="3784200" y="5222839"/>
            <a:ext cx="10422532" cy="2933700"/>
          </a:xfrm>
          <a:prstGeom prst="rect">
            <a:avLst/>
          </a:prstGeom>
        </p:spPr>
        <p:txBody>
          <a:bodyPr anchor="t" rtlCol="false" tIns="0" lIns="0" bIns="0" rIns="0">
            <a:spAutoFit/>
          </a:bodyPr>
          <a:lstStyle/>
          <a:p>
            <a:pPr algn="ctr">
              <a:lnSpc>
                <a:spcPts val="3360"/>
              </a:lnSpc>
            </a:pPr>
            <a:r>
              <a:rPr lang="en-US" sz="2800">
                <a:solidFill>
                  <a:srgbClr val="545454"/>
                </a:solidFill>
                <a:latin typeface="DM Sans"/>
              </a:rPr>
              <a:t> on the factor of government prioritization of Travel &amp; Tourism (T&amp;T) Industry-120th position</a:t>
            </a:r>
          </a:p>
          <a:p>
            <a:pPr algn="ctr">
              <a:lnSpc>
                <a:spcPts val="3360"/>
              </a:lnSpc>
            </a:pPr>
          </a:p>
          <a:p>
            <a:pPr algn="ctr">
              <a:lnSpc>
                <a:spcPts val="3360"/>
              </a:lnSpc>
            </a:pPr>
            <a:r>
              <a:rPr lang="en-US" sz="2800">
                <a:solidFill>
                  <a:srgbClr val="545454"/>
                </a:solidFill>
                <a:latin typeface="DM Sans"/>
              </a:rPr>
              <a:t> In terms of T&amp;T enabling conditions, Pakistan was ranked 123rd</a:t>
            </a:r>
          </a:p>
          <a:p>
            <a:pPr algn="ctr">
              <a:lnSpc>
                <a:spcPts val="3360"/>
              </a:lnSpc>
            </a:pPr>
          </a:p>
          <a:p>
            <a:pPr algn="ctr">
              <a:lnSpc>
                <a:spcPts val="3360"/>
              </a:lnSpc>
            </a:pPr>
            <a:r>
              <a:rPr lang="en-US" sz="2800">
                <a:solidFill>
                  <a:srgbClr val="545454"/>
                </a:solidFill>
                <a:latin typeface="DM Sans"/>
              </a:rPr>
              <a:t>Pakistan ranking in visa facilitation was at 135th position in the list of 136 countries</a:t>
            </a:r>
          </a:p>
        </p:txBody>
      </p:sp>
      <p:grpSp>
        <p:nvGrpSpPr>
          <p:cNvPr name="Group 12" id="12"/>
          <p:cNvGrpSpPr/>
          <p:nvPr/>
        </p:nvGrpSpPr>
        <p:grpSpPr>
          <a:xfrm rot="2700000">
            <a:off x="-1376391" y="-3093321"/>
            <a:ext cx="7415398" cy="3565095"/>
            <a:chOff x="0" y="0"/>
            <a:chExt cx="660400" cy="317500"/>
          </a:xfrm>
        </p:grpSpPr>
        <p:sp>
          <p:nvSpPr>
            <p:cNvPr name="Freeform 13" id="1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4" id="1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5" id="1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16" id="1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17" id="1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18" id="1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19" id="1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20" id="2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21" id="2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22" id="2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Freeform 23" id="2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6" id="3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DAF00R1VVyo</dc:identifier>
  <dcterms:modified xsi:type="dcterms:W3CDTF">2011-08-01T06:04:30Z</dcterms:modified>
  <cp:revision>1</cp:revision>
  <dc:title>Rediscovering and opening up Pakistan- a case of tourism sector</dc:title>
</cp:coreProperties>
</file>