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328" r:id="rId3"/>
    <p:sldId id="387" r:id="rId4"/>
    <p:sldId id="357" r:id="rId5"/>
    <p:sldId id="355" r:id="rId6"/>
    <p:sldId id="257" r:id="rId7"/>
    <p:sldId id="460" r:id="rId8"/>
    <p:sldId id="481" r:id="rId9"/>
    <p:sldId id="379" r:id="rId10"/>
    <p:sldId id="418" r:id="rId11"/>
    <p:sldId id="482" r:id="rId12"/>
    <p:sldId id="381" r:id="rId13"/>
    <p:sldId id="422" r:id="rId14"/>
    <p:sldId id="483" r:id="rId15"/>
    <p:sldId id="315" r:id="rId16"/>
    <p:sldId id="300" r:id="rId17"/>
    <p:sldId id="425" r:id="rId18"/>
    <p:sldId id="484" r:id="rId19"/>
    <p:sldId id="442" r:id="rId20"/>
    <p:sldId id="485" r:id="rId21"/>
    <p:sldId id="450" r:id="rId22"/>
    <p:sldId id="453" r:id="rId23"/>
    <p:sldId id="457" r:id="rId24"/>
    <p:sldId id="46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690ACC-F964-22B3-8655-40D139674374}" name="Nasir Iqbal" initials="NI" userId="S::nasir@pide.org.pk::4a3c8440-eb87-4a9e-b2ba-51abb9a7d12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C3BC3F-0C1F-45C7-A2B5-EEC1DFCFE906}" v="39" dt="2024-11-12T10:18:44.5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640" autoAdjust="0"/>
    <p:restoredTop sz="86512" autoAdjust="0"/>
  </p:normalViewPr>
  <p:slideViewPr>
    <p:cSldViewPr snapToGrid="0">
      <p:cViewPr varScale="1">
        <p:scale>
          <a:sx n="54" d="100"/>
          <a:sy n="54" d="100"/>
        </p:scale>
        <p:origin x="24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1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Salman" userId="d561cd1b8a50f022" providerId="LiveId" clId="{92C3BC3F-0C1F-45C7-A2B5-EEC1DFCFE906}"/>
    <pc:docChg chg="undo custSel addSld delSld modSld">
      <pc:chgData name="Ali Salman" userId="d561cd1b8a50f022" providerId="LiveId" clId="{92C3BC3F-0C1F-45C7-A2B5-EEC1DFCFE906}" dt="2024-11-12T11:21:58.020" v="114" actId="113"/>
      <pc:docMkLst>
        <pc:docMk/>
      </pc:docMkLst>
      <pc:sldChg chg="modSp mod modAnim">
        <pc:chgData name="Ali Salman" userId="d561cd1b8a50f022" providerId="LiveId" clId="{92C3BC3F-0C1F-45C7-A2B5-EEC1DFCFE906}" dt="2024-11-12T10:09:42.186" v="48"/>
        <pc:sldMkLst>
          <pc:docMk/>
          <pc:sldMk cId="2342148222" sldId="257"/>
        </pc:sldMkLst>
        <pc:spChg chg="mod">
          <ac:chgData name="Ali Salman" userId="d561cd1b8a50f022" providerId="LiveId" clId="{92C3BC3F-0C1F-45C7-A2B5-EEC1DFCFE906}" dt="2024-11-12T10:09:19.412" v="43" actId="12"/>
          <ac:spMkLst>
            <pc:docMk/>
            <pc:sldMk cId="2342148222" sldId="257"/>
            <ac:spMk id="3" creationId="{2AAC656B-D967-4DC1-2331-1ABC790C1F80}"/>
          </ac:spMkLst>
        </pc:spChg>
      </pc:sldChg>
      <pc:sldChg chg="del">
        <pc:chgData name="Ali Salman" userId="d561cd1b8a50f022" providerId="LiveId" clId="{92C3BC3F-0C1F-45C7-A2B5-EEC1DFCFE906}" dt="2024-11-11T10:14:08.452" v="34" actId="47"/>
        <pc:sldMkLst>
          <pc:docMk/>
          <pc:sldMk cId="221087092" sldId="263"/>
        </pc:sldMkLst>
      </pc:sldChg>
      <pc:sldChg chg="add del">
        <pc:chgData name="Ali Salman" userId="d561cd1b8a50f022" providerId="LiveId" clId="{92C3BC3F-0C1F-45C7-A2B5-EEC1DFCFE906}" dt="2024-11-12T10:48:40.428" v="98" actId="47"/>
        <pc:sldMkLst>
          <pc:docMk/>
          <pc:sldMk cId="1329158337" sldId="300"/>
        </pc:sldMkLst>
      </pc:sldChg>
      <pc:sldChg chg="add del">
        <pc:chgData name="Ali Salman" userId="d561cd1b8a50f022" providerId="LiveId" clId="{92C3BC3F-0C1F-45C7-A2B5-EEC1DFCFE906}" dt="2024-11-12T10:48:40.428" v="98" actId="47"/>
        <pc:sldMkLst>
          <pc:docMk/>
          <pc:sldMk cId="3943025690" sldId="315"/>
        </pc:sldMkLst>
      </pc:sldChg>
      <pc:sldChg chg="del">
        <pc:chgData name="Ali Salman" userId="d561cd1b8a50f022" providerId="LiveId" clId="{92C3BC3F-0C1F-45C7-A2B5-EEC1DFCFE906}" dt="2024-11-12T10:09:58.802" v="49" actId="47"/>
        <pc:sldMkLst>
          <pc:docMk/>
          <pc:sldMk cId="1825624806" sldId="330"/>
        </pc:sldMkLst>
      </pc:sldChg>
      <pc:sldChg chg="modSp mod">
        <pc:chgData name="Ali Salman" userId="d561cd1b8a50f022" providerId="LiveId" clId="{92C3BC3F-0C1F-45C7-A2B5-EEC1DFCFE906}" dt="2024-11-11T10:06:10.805" v="0" actId="113"/>
        <pc:sldMkLst>
          <pc:docMk/>
          <pc:sldMk cId="1740907675" sldId="355"/>
        </pc:sldMkLst>
        <pc:spChg chg="mod">
          <ac:chgData name="Ali Salman" userId="d561cd1b8a50f022" providerId="LiveId" clId="{92C3BC3F-0C1F-45C7-A2B5-EEC1DFCFE906}" dt="2024-11-11T10:06:10.805" v="0" actId="113"/>
          <ac:spMkLst>
            <pc:docMk/>
            <pc:sldMk cId="1740907675" sldId="355"/>
            <ac:spMk id="9" creationId="{AC1FC1DD-6828-47C2-B4D0-A08102ACAAC7}"/>
          </ac:spMkLst>
        </pc:spChg>
      </pc:sldChg>
      <pc:sldChg chg="del">
        <pc:chgData name="Ali Salman" userId="d561cd1b8a50f022" providerId="LiveId" clId="{92C3BC3F-0C1F-45C7-A2B5-EEC1DFCFE906}" dt="2024-11-11T10:14:31.453" v="36" actId="47"/>
        <pc:sldMkLst>
          <pc:docMk/>
          <pc:sldMk cId="3626922972" sldId="358"/>
        </pc:sldMkLst>
      </pc:sldChg>
      <pc:sldChg chg="del">
        <pc:chgData name="Ali Salman" userId="d561cd1b8a50f022" providerId="LiveId" clId="{92C3BC3F-0C1F-45C7-A2B5-EEC1DFCFE906}" dt="2024-11-11T10:14:25.366" v="35" actId="47"/>
        <pc:sldMkLst>
          <pc:docMk/>
          <pc:sldMk cId="2883719069" sldId="365"/>
        </pc:sldMkLst>
      </pc:sldChg>
      <pc:sldChg chg="del">
        <pc:chgData name="Ali Salman" userId="d561cd1b8a50f022" providerId="LiveId" clId="{92C3BC3F-0C1F-45C7-A2B5-EEC1DFCFE906}" dt="2024-11-11T10:14:08.452" v="34" actId="47"/>
        <pc:sldMkLst>
          <pc:docMk/>
          <pc:sldMk cId="2630396815" sldId="368"/>
        </pc:sldMkLst>
      </pc:sldChg>
      <pc:sldChg chg="del">
        <pc:chgData name="Ali Salman" userId="d561cd1b8a50f022" providerId="LiveId" clId="{92C3BC3F-0C1F-45C7-A2B5-EEC1DFCFE906}" dt="2024-11-11T10:14:25.366" v="35" actId="47"/>
        <pc:sldMkLst>
          <pc:docMk/>
          <pc:sldMk cId="1457430182" sldId="373"/>
        </pc:sldMkLst>
      </pc:sldChg>
      <pc:sldChg chg="modSp mod modAnim">
        <pc:chgData name="Ali Salman" userId="d561cd1b8a50f022" providerId="LiveId" clId="{92C3BC3F-0C1F-45C7-A2B5-EEC1DFCFE906}" dt="2024-11-12T10:13:43.330" v="55"/>
        <pc:sldMkLst>
          <pc:docMk/>
          <pc:sldMk cId="3162952276" sldId="379"/>
        </pc:sldMkLst>
        <pc:spChg chg="mod">
          <ac:chgData name="Ali Salman" userId="d561cd1b8a50f022" providerId="LiveId" clId="{92C3BC3F-0C1F-45C7-A2B5-EEC1DFCFE906}" dt="2024-11-12T10:13:09.094" v="50" actId="12"/>
          <ac:spMkLst>
            <pc:docMk/>
            <pc:sldMk cId="3162952276" sldId="379"/>
            <ac:spMk id="110" creationId="{00000000-0000-0000-0000-000000000000}"/>
          </ac:spMkLst>
        </pc:spChg>
      </pc:sldChg>
      <pc:sldChg chg="modSp mod modAnim">
        <pc:chgData name="Ali Salman" userId="d561cd1b8a50f022" providerId="LiveId" clId="{92C3BC3F-0C1F-45C7-A2B5-EEC1DFCFE906}" dt="2024-11-12T10:15:23.818" v="67"/>
        <pc:sldMkLst>
          <pc:docMk/>
          <pc:sldMk cId="3810031043" sldId="381"/>
        </pc:sldMkLst>
        <pc:spChg chg="mod">
          <ac:chgData name="Ali Salman" userId="d561cd1b8a50f022" providerId="LiveId" clId="{92C3BC3F-0C1F-45C7-A2B5-EEC1DFCFE906}" dt="2024-11-12T10:14:36.370" v="62" actId="27636"/>
          <ac:spMkLst>
            <pc:docMk/>
            <pc:sldMk cId="3810031043" sldId="381"/>
            <ac:spMk id="3" creationId="{80863A92-9978-5C93-BCE3-7549298BC7AE}"/>
          </ac:spMkLst>
        </pc:spChg>
      </pc:sldChg>
      <pc:sldChg chg="del">
        <pc:chgData name="Ali Salman" userId="d561cd1b8a50f022" providerId="LiveId" clId="{92C3BC3F-0C1F-45C7-A2B5-EEC1DFCFE906}" dt="2024-11-11T10:13:28.097" v="28" actId="47"/>
        <pc:sldMkLst>
          <pc:docMk/>
          <pc:sldMk cId="481808473" sldId="382"/>
        </pc:sldMkLst>
      </pc:sldChg>
      <pc:sldChg chg="del">
        <pc:chgData name="Ali Salman" userId="d561cd1b8a50f022" providerId="LiveId" clId="{92C3BC3F-0C1F-45C7-A2B5-EEC1DFCFE906}" dt="2024-11-11T10:16:34.019" v="40" actId="47"/>
        <pc:sldMkLst>
          <pc:docMk/>
          <pc:sldMk cId="3505984307" sldId="388"/>
        </pc:sldMkLst>
      </pc:sldChg>
      <pc:sldChg chg="del">
        <pc:chgData name="Ali Salman" userId="d561cd1b8a50f022" providerId="LiveId" clId="{92C3BC3F-0C1F-45C7-A2B5-EEC1DFCFE906}" dt="2024-11-11T10:07:55.899" v="6" actId="47"/>
        <pc:sldMkLst>
          <pc:docMk/>
          <pc:sldMk cId="3169208392" sldId="414"/>
        </pc:sldMkLst>
      </pc:sldChg>
      <pc:sldChg chg="del">
        <pc:chgData name="Ali Salman" userId="d561cd1b8a50f022" providerId="LiveId" clId="{92C3BC3F-0C1F-45C7-A2B5-EEC1DFCFE906}" dt="2024-11-11T10:07:59.583" v="8" actId="47"/>
        <pc:sldMkLst>
          <pc:docMk/>
          <pc:sldMk cId="3872343450" sldId="416"/>
        </pc:sldMkLst>
      </pc:sldChg>
      <pc:sldChg chg="del">
        <pc:chgData name="Ali Salman" userId="d561cd1b8a50f022" providerId="LiveId" clId="{92C3BC3F-0C1F-45C7-A2B5-EEC1DFCFE906}" dt="2024-11-11T10:08:01.541" v="9" actId="47"/>
        <pc:sldMkLst>
          <pc:docMk/>
          <pc:sldMk cId="2474032044" sldId="417"/>
        </pc:sldMkLst>
      </pc:sldChg>
      <pc:sldChg chg="modAnim">
        <pc:chgData name="Ali Salman" userId="d561cd1b8a50f022" providerId="LiveId" clId="{92C3BC3F-0C1F-45C7-A2B5-EEC1DFCFE906}" dt="2024-11-12T10:14:07.085" v="60"/>
        <pc:sldMkLst>
          <pc:docMk/>
          <pc:sldMk cId="2399303789" sldId="418"/>
        </pc:sldMkLst>
      </pc:sldChg>
      <pc:sldChg chg="del">
        <pc:chgData name="Ali Salman" userId="d561cd1b8a50f022" providerId="LiveId" clId="{92C3BC3F-0C1F-45C7-A2B5-EEC1DFCFE906}" dt="2024-11-11T10:08:10.762" v="11" actId="47"/>
        <pc:sldMkLst>
          <pc:docMk/>
          <pc:sldMk cId="3223040853" sldId="419"/>
        </pc:sldMkLst>
      </pc:sldChg>
      <pc:sldChg chg="del">
        <pc:chgData name="Ali Salman" userId="d561cd1b8a50f022" providerId="LiveId" clId="{92C3BC3F-0C1F-45C7-A2B5-EEC1DFCFE906}" dt="2024-11-11T10:11:55.625" v="12" actId="47"/>
        <pc:sldMkLst>
          <pc:docMk/>
          <pc:sldMk cId="4180795698" sldId="421"/>
        </pc:sldMkLst>
      </pc:sldChg>
      <pc:sldChg chg="modAnim">
        <pc:chgData name="Ali Salman" userId="d561cd1b8a50f022" providerId="LiveId" clId="{92C3BC3F-0C1F-45C7-A2B5-EEC1DFCFE906}" dt="2024-11-12T10:15:59.262" v="73"/>
        <pc:sldMkLst>
          <pc:docMk/>
          <pc:sldMk cId="1277589601" sldId="422"/>
        </pc:sldMkLst>
      </pc:sldChg>
      <pc:sldChg chg="del">
        <pc:chgData name="Ali Salman" userId="d561cd1b8a50f022" providerId="LiveId" clId="{92C3BC3F-0C1F-45C7-A2B5-EEC1DFCFE906}" dt="2024-11-11T10:11:57.798" v="13" actId="47"/>
        <pc:sldMkLst>
          <pc:docMk/>
          <pc:sldMk cId="1624780051" sldId="423"/>
        </pc:sldMkLst>
      </pc:sldChg>
      <pc:sldChg chg="modAnim">
        <pc:chgData name="Ali Salman" userId="d561cd1b8a50f022" providerId="LiveId" clId="{92C3BC3F-0C1F-45C7-A2B5-EEC1DFCFE906}" dt="2024-11-12T10:16:41.624" v="80"/>
        <pc:sldMkLst>
          <pc:docMk/>
          <pc:sldMk cId="330979325" sldId="425"/>
        </pc:sldMkLst>
      </pc:sldChg>
      <pc:sldChg chg="del">
        <pc:chgData name="Ali Salman" userId="d561cd1b8a50f022" providerId="LiveId" clId="{92C3BC3F-0C1F-45C7-A2B5-EEC1DFCFE906}" dt="2024-11-11T10:15:26.010" v="37" actId="47"/>
        <pc:sldMkLst>
          <pc:docMk/>
          <pc:sldMk cId="1656559111" sldId="426"/>
        </pc:sldMkLst>
      </pc:sldChg>
      <pc:sldChg chg="del">
        <pc:chgData name="Ali Salman" userId="d561cd1b8a50f022" providerId="LiveId" clId="{92C3BC3F-0C1F-45C7-A2B5-EEC1DFCFE906}" dt="2024-11-11T10:12:25.572" v="17" actId="47"/>
        <pc:sldMkLst>
          <pc:docMk/>
          <pc:sldMk cId="474377667" sldId="427"/>
        </pc:sldMkLst>
      </pc:sldChg>
      <pc:sldChg chg="del">
        <pc:chgData name="Ali Salman" userId="d561cd1b8a50f022" providerId="LiveId" clId="{92C3BC3F-0C1F-45C7-A2B5-EEC1DFCFE906}" dt="2024-11-11T10:12:26.539" v="18" actId="47"/>
        <pc:sldMkLst>
          <pc:docMk/>
          <pc:sldMk cId="2467267158" sldId="432"/>
        </pc:sldMkLst>
      </pc:sldChg>
      <pc:sldChg chg="del">
        <pc:chgData name="Ali Salman" userId="d561cd1b8a50f022" providerId="LiveId" clId="{92C3BC3F-0C1F-45C7-A2B5-EEC1DFCFE906}" dt="2024-11-11T10:12:33.528" v="20" actId="47"/>
        <pc:sldMkLst>
          <pc:docMk/>
          <pc:sldMk cId="2541760358" sldId="433"/>
        </pc:sldMkLst>
      </pc:sldChg>
      <pc:sldChg chg="del">
        <pc:chgData name="Ali Salman" userId="d561cd1b8a50f022" providerId="LiveId" clId="{92C3BC3F-0C1F-45C7-A2B5-EEC1DFCFE906}" dt="2024-11-11T10:12:48.323" v="23" actId="47"/>
        <pc:sldMkLst>
          <pc:docMk/>
          <pc:sldMk cId="1569115421" sldId="434"/>
        </pc:sldMkLst>
      </pc:sldChg>
      <pc:sldChg chg="del">
        <pc:chgData name="Ali Salman" userId="d561cd1b8a50f022" providerId="LiveId" clId="{92C3BC3F-0C1F-45C7-A2B5-EEC1DFCFE906}" dt="2024-11-11T10:13:16.993" v="26" actId="47"/>
        <pc:sldMkLst>
          <pc:docMk/>
          <pc:sldMk cId="4057310145" sldId="439"/>
        </pc:sldMkLst>
      </pc:sldChg>
      <pc:sldChg chg="del">
        <pc:chgData name="Ali Salman" userId="d561cd1b8a50f022" providerId="LiveId" clId="{92C3BC3F-0C1F-45C7-A2B5-EEC1DFCFE906}" dt="2024-11-11T10:12:11.153" v="14" actId="47"/>
        <pc:sldMkLst>
          <pc:docMk/>
          <pc:sldMk cId="4237194268" sldId="440"/>
        </pc:sldMkLst>
      </pc:sldChg>
      <pc:sldChg chg="del">
        <pc:chgData name="Ali Salman" userId="d561cd1b8a50f022" providerId="LiveId" clId="{92C3BC3F-0C1F-45C7-A2B5-EEC1DFCFE906}" dt="2024-11-11T10:12:12.217" v="15" actId="47"/>
        <pc:sldMkLst>
          <pc:docMk/>
          <pc:sldMk cId="3395904357" sldId="441"/>
        </pc:sldMkLst>
      </pc:sldChg>
      <pc:sldChg chg="del">
        <pc:chgData name="Ali Salman" userId="d561cd1b8a50f022" providerId="LiveId" clId="{92C3BC3F-0C1F-45C7-A2B5-EEC1DFCFE906}" dt="2024-11-11T10:12:53.217" v="24" actId="47"/>
        <pc:sldMkLst>
          <pc:docMk/>
          <pc:sldMk cId="2457164519" sldId="443"/>
        </pc:sldMkLst>
      </pc:sldChg>
      <pc:sldChg chg="del">
        <pc:chgData name="Ali Salman" userId="d561cd1b8a50f022" providerId="LiveId" clId="{92C3BC3F-0C1F-45C7-A2B5-EEC1DFCFE906}" dt="2024-11-11T10:12:36.330" v="21" actId="47"/>
        <pc:sldMkLst>
          <pc:docMk/>
          <pc:sldMk cId="4127221443" sldId="445"/>
        </pc:sldMkLst>
      </pc:sldChg>
      <pc:sldChg chg="del">
        <pc:chgData name="Ali Salman" userId="d561cd1b8a50f022" providerId="LiveId" clId="{92C3BC3F-0C1F-45C7-A2B5-EEC1DFCFE906}" dt="2024-11-11T10:12:37.635" v="22" actId="47"/>
        <pc:sldMkLst>
          <pc:docMk/>
          <pc:sldMk cId="197977769" sldId="446"/>
        </pc:sldMkLst>
      </pc:sldChg>
      <pc:sldChg chg="del">
        <pc:chgData name="Ali Salman" userId="d561cd1b8a50f022" providerId="LiveId" clId="{92C3BC3F-0C1F-45C7-A2B5-EEC1DFCFE906}" dt="2024-11-11T10:12:13.348" v="16" actId="47"/>
        <pc:sldMkLst>
          <pc:docMk/>
          <pc:sldMk cId="1449546159" sldId="447"/>
        </pc:sldMkLst>
      </pc:sldChg>
      <pc:sldChg chg="del">
        <pc:chgData name="Ali Salman" userId="d561cd1b8a50f022" providerId="LiveId" clId="{92C3BC3F-0C1F-45C7-A2B5-EEC1DFCFE906}" dt="2024-11-11T10:15:50.331" v="38" actId="47"/>
        <pc:sldMkLst>
          <pc:docMk/>
          <pc:sldMk cId="3585279609" sldId="449"/>
        </pc:sldMkLst>
      </pc:sldChg>
      <pc:sldChg chg="modSp add del mod">
        <pc:chgData name="Ali Salman" userId="d561cd1b8a50f022" providerId="LiveId" clId="{92C3BC3F-0C1F-45C7-A2B5-EEC1DFCFE906}" dt="2024-11-12T11:21:58.020" v="114" actId="113"/>
        <pc:sldMkLst>
          <pc:docMk/>
          <pc:sldMk cId="3611824476" sldId="450"/>
        </pc:sldMkLst>
        <pc:spChg chg="mod">
          <ac:chgData name="Ali Salman" userId="d561cd1b8a50f022" providerId="LiveId" clId="{92C3BC3F-0C1F-45C7-A2B5-EEC1DFCFE906}" dt="2024-11-12T11:21:58.020" v="114" actId="113"/>
          <ac:spMkLst>
            <pc:docMk/>
            <pc:sldMk cId="3611824476" sldId="450"/>
            <ac:spMk id="3" creationId="{2AAC656B-D967-4DC1-2331-1ABC790C1F80}"/>
          </ac:spMkLst>
        </pc:spChg>
      </pc:sldChg>
      <pc:sldChg chg="del">
        <pc:chgData name="Ali Salman" userId="d561cd1b8a50f022" providerId="LiveId" clId="{92C3BC3F-0C1F-45C7-A2B5-EEC1DFCFE906}" dt="2024-11-11T10:13:13.235" v="25" actId="47"/>
        <pc:sldMkLst>
          <pc:docMk/>
          <pc:sldMk cId="2560343854" sldId="451"/>
        </pc:sldMkLst>
      </pc:sldChg>
      <pc:sldChg chg="del">
        <pc:chgData name="Ali Salman" userId="d561cd1b8a50f022" providerId="LiveId" clId="{92C3BC3F-0C1F-45C7-A2B5-EEC1DFCFE906}" dt="2024-11-11T10:16:30.342" v="39" actId="47"/>
        <pc:sldMkLst>
          <pc:docMk/>
          <pc:sldMk cId="4098066421" sldId="452"/>
        </pc:sldMkLst>
      </pc:sldChg>
      <pc:sldChg chg="modAnim">
        <pc:chgData name="Ali Salman" userId="d561cd1b8a50f022" providerId="LiveId" clId="{92C3BC3F-0C1F-45C7-A2B5-EEC1DFCFE906}" dt="2024-11-12T10:17:51.664" v="83"/>
        <pc:sldMkLst>
          <pc:docMk/>
          <pc:sldMk cId="1615506202" sldId="453"/>
        </pc:sldMkLst>
      </pc:sldChg>
      <pc:sldChg chg="del">
        <pc:chgData name="Ali Salman" userId="d561cd1b8a50f022" providerId="LiveId" clId="{92C3BC3F-0C1F-45C7-A2B5-EEC1DFCFE906}" dt="2024-11-11T10:13:23.852" v="27" actId="47"/>
        <pc:sldMkLst>
          <pc:docMk/>
          <pc:sldMk cId="1037116094" sldId="454"/>
        </pc:sldMkLst>
      </pc:sldChg>
      <pc:sldChg chg="del">
        <pc:chgData name="Ali Salman" userId="d561cd1b8a50f022" providerId="LiveId" clId="{92C3BC3F-0C1F-45C7-A2B5-EEC1DFCFE906}" dt="2024-11-11T10:13:34.625" v="30" actId="47"/>
        <pc:sldMkLst>
          <pc:docMk/>
          <pc:sldMk cId="2155670156" sldId="456"/>
        </pc:sldMkLst>
      </pc:sldChg>
      <pc:sldChg chg="modSp mod">
        <pc:chgData name="Ali Salman" userId="d561cd1b8a50f022" providerId="LiveId" clId="{92C3BC3F-0C1F-45C7-A2B5-EEC1DFCFE906}" dt="2024-11-12T10:45:46.493" v="93" actId="20577"/>
        <pc:sldMkLst>
          <pc:docMk/>
          <pc:sldMk cId="1849072623" sldId="457"/>
        </pc:sldMkLst>
        <pc:spChg chg="mod">
          <ac:chgData name="Ali Salman" userId="d561cd1b8a50f022" providerId="LiveId" clId="{92C3BC3F-0C1F-45C7-A2B5-EEC1DFCFE906}" dt="2024-11-12T10:45:46.493" v="93" actId="20577"/>
          <ac:spMkLst>
            <pc:docMk/>
            <pc:sldMk cId="1849072623" sldId="457"/>
            <ac:spMk id="3" creationId="{2AAC656B-D967-4DC1-2331-1ABC790C1F80}"/>
          </ac:spMkLst>
        </pc:spChg>
      </pc:sldChg>
      <pc:sldChg chg="del">
        <pc:chgData name="Ali Salman" userId="d561cd1b8a50f022" providerId="LiveId" clId="{92C3BC3F-0C1F-45C7-A2B5-EEC1DFCFE906}" dt="2024-11-11T10:13:38.326" v="31" actId="47"/>
        <pc:sldMkLst>
          <pc:docMk/>
          <pc:sldMk cId="2912892201" sldId="458"/>
        </pc:sldMkLst>
      </pc:sldChg>
      <pc:sldChg chg="del">
        <pc:chgData name="Ali Salman" userId="d561cd1b8a50f022" providerId="LiveId" clId="{92C3BC3F-0C1F-45C7-A2B5-EEC1DFCFE906}" dt="2024-11-11T10:13:32.279" v="29" actId="47"/>
        <pc:sldMkLst>
          <pc:docMk/>
          <pc:sldMk cId="3899737128" sldId="459"/>
        </pc:sldMkLst>
      </pc:sldChg>
      <pc:sldChg chg="del">
        <pc:chgData name="Ali Salman" userId="d561cd1b8a50f022" providerId="LiveId" clId="{92C3BC3F-0C1F-45C7-A2B5-EEC1DFCFE906}" dt="2024-11-11T10:07:30.805" v="4" actId="47"/>
        <pc:sldMkLst>
          <pc:docMk/>
          <pc:sldMk cId="1551528846" sldId="461"/>
        </pc:sldMkLst>
      </pc:sldChg>
      <pc:sldChg chg="del">
        <pc:chgData name="Ali Salman" userId="d561cd1b8a50f022" providerId="LiveId" clId="{92C3BC3F-0C1F-45C7-A2B5-EEC1DFCFE906}" dt="2024-11-11T10:14:08.452" v="34" actId="47"/>
        <pc:sldMkLst>
          <pc:docMk/>
          <pc:sldMk cId="699252187" sldId="463"/>
        </pc:sldMkLst>
      </pc:sldChg>
      <pc:sldChg chg="del">
        <pc:chgData name="Ali Salman" userId="d561cd1b8a50f022" providerId="LiveId" clId="{92C3BC3F-0C1F-45C7-A2B5-EEC1DFCFE906}" dt="2024-11-11T10:16:38.243" v="41" actId="47"/>
        <pc:sldMkLst>
          <pc:docMk/>
          <pc:sldMk cId="3090302020" sldId="464"/>
        </pc:sldMkLst>
      </pc:sldChg>
      <pc:sldChg chg="modSp mod modAnim">
        <pc:chgData name="Ali Salman" userId="d561cd1b8a50f022" providerId="LiveId" clId="{92C3BC3F-0C1F-45C7-A2B5-EEC1DFCFE906}" dt="2024-11-12T10:19:03.487" v="87" actId="1076"/>
        <pc:sldMkLst>
          <pc:docMk/>
          <pc:sldMk cId="1469625778" sldId="465"/>
        </pc:sldMkLst>
        <pc:spChg chg="mod">
          <ac:chgData name="Ali Salman" userId="d561cd1b8a50f022" providerId="LiveId" clId="{92C3BC3F-0C1F-45C7-A2B5-EEC1DFCFE906}" dt="2024-11-12T10:19:03.487" v="87" actId="1076"/>
          <ac:spMkLst>
            <pc:docMk/>
            <pc:sldMk cId="1469625778" sldId="465"/>
            <ac:spMk id="6" creationId="{00000000-0000-0000-0000-000000000000}"/>
          </ac:spMkLst>
        </pc:spChg>
      </pc:sldChg>
      <pc:sldChg chg="del">
        <pc:chgData name="Ali Salman" userId="d561cd1b8a50f022" providerId="LiveId" clId="{92C3BC3F-0C1F-45C7-A2B5-EEC1DFCFE906}" dt="2024-11-11T10:13:52.321" v="32" actId="47"/>
        <pc:sldMkLst>
          <pc:docMk/>
          <pc:sldMk cId="1142044691" sldId="466"/>
        </pc:sldMkLst>
      </pc:sldChg>
      <pc:sldChg chg="del">
        <pc:chgData name="Ali Salman" userId="d561cd1b8a50f022" providerId="LiveId" clId="{92C3BC3F-0C1F-45C7-A2B5-EEC1DFCFE906}" dt="2024-11-11T10:13:55.570" v="33" actId="47"/>
        <pc:sldMkLst>
          <pc:docMk/>
          <pc:sldMk cId="1391854579" sldId="467"/>
        </pc:sldMkLst>
      </pc:sldChg>
      <pc:sldChg chg="del">
        <pc:chgData name="Ali Salman" userId="d561cd1b8a50f022" providerId="LiveId" clId="{92C3BC3F-0C1F-45C7-A2B5-EEC1DFCFE906}" dt="2024-11-11T10:20:00.165" v="42" actId="47"/>
        <pc:sldMkLst>
          <pc:docMk/>
          <pc:sldMk cId="226211076" sldId="468"/>
        </pc:sldMkLst>
      </pc:sldChg>
      <pc:sldChg chg="del">
        <pc:chgData name="Ali Salman" userId="d561cd1b8a50f022" providerId="LiveId" clId="{92C3BC3F-0C1F-45C7-A2B5-EEC1DFCFE906}" dt="2024-11-11T10:20:00.165" v="42" actId="47"/>
        <pc:sldMkLst>
          <pc:docMk/>
          <pc:sldMk cId="899668850" sldId="469"/>
        </pc:sldMkLst>
      </pc:sldChg>
      <pc:sldChg chg="del">
        <pc:chgData name="Ali Salman" userId="d561cd1b8a50f022" providerId="LiveId" clId="{92C3BC3F-0C1F-45C7-A2B5-EEC1DFCFE906}" dt="2024-11-11T10:14:08.452" v="34" actId="47"/>
        <pc:sldMkLst>
          <pc:docMk/>
          <pc:sldMk cId="3334123775" sldId="470"/>
        </pc:sldMkLst>
      </pc:sldChg>
      <pc:sldChg chg="del">
        <pc:chgData name="Ali Salman" userId="d561cd1b8a50f022" providerId="LiveId" clId="{92C3BC3F-0C1F-45C7-A2B5-EEC1DFCFE906}" dt="2024-11-11T10:07:32.393" v="5" actId="47"/>
        <pc:sldMkLst>
          <pc:docMk/>
          <pc:sldMk cId="1945505313" sldId="471"/>
        </pc:sldMkLst>
      </pc:sldChg>
      <pc:sldChg chg="del">
        <pc:chgData name="Ali Salman" userId="d561cd1b8a50f022" providerId="LiveId" clId="{92C3BC3F-0C1F-45C7-A2B5-EEC1DFCFE906}" dt="2024-11-11T10:12:30.575" v="19" actId="47"/>
        <pc:sldMkLst>
          <pc:docMk/>
          <pc:sldMk cId="4068922693" sldId="472"/>
        </pc:sldMkLst>
      </pc:sldChg>
      <pc:sldChg chg="del">
        <pc:chgData name="Ali Salman" userId="d561cd1b8a50f022" providerId="LiveId" clId="{92C3BC3F-0C1F-45C7-A2B5-EEC1DFCFE906}" dt="2024-11-11T10:06:54.591" v="1" actId="47"/>
        <pc:sldMkLst>
          <pc:docMk/>
          <pc:sldMk cId="1397023167" sldId="473"/>
        </pc:sldMkLst>
      </pc:sldChg>
      <pc:sldChg chg="del">
        <pc:chgData name="Ali Salman" userId="d561cd1b8a50f022" providerId="LiveId" clId="{92C3BC3F-0C1F-45C7-A2B5-EEC1DFCFE906}" dt="2024-11-11T10:08:06.542" v="10" actId="47"/>
        <pc:sldMkLst>
          <pc:docMk/>
          <pc:sldMk cId="4221727340" sldId="474"/>
        </pc:sldMkLst>
      </pc:sldChg>
      <pc:sldChg chg="del">
        <pc:chgData name="Ali Salman" userId="d561cd1b8a50f022" providerId="LiveId" clId="{92C3BC3F-0C1F-45C7-A2B5-EEC1DFCFE906}" dt="2024-11-11T10:11:55.625" v="12" actId="47"/>
        <pc:sldMkLst>
          <pc:docMk/>
          <pc:sldMk cId="3692100011" sldId="475"/>
        </pc:sldMkLst>
      </pc:sldChg>
      <pc:sldChg chg="del">
        <pc:chgData name="Ali Salman" userId="d561cd1b8a50f022" providerId="LiveId" clId="{92C3BC3F-0C1F-45C7-A2B5-EEC1DFCFE906}" dt="2024-11-11T10:11:55.625" v="12" actId="47"/>
        <pc:sldMkLst>
          <pc:docMk/>
          <pc:sldMk cId="841250012" sldId="476"/>
        </pc:sldMkLst>
      </pc:sldChg>
      <pc:sldChg chg="del">
        <pc:chgData name="Ali Salman" userId="d561cd1b8a50f022" providerId="LiveId" clId="{92C3BC3F-0C1F-45C7-A2B5-EEC1DFCFE906}" dt="2024-11-11T10:06:58.120" v="2" actId="47"/>
        <pc:sldMkLst>
          <pc:docMk/>
          <pc:sldMk cId="2117019158" sldId="478"/>
        </pc:sldMkLst>
      </pc:sldChg>
      <pc:sldChg chg="del">
        <pc:chgData name="Ali Salman" userId="d561cd1b8a50f022" providerId="LiveId" clId="{92C3BC3F-0C1F-45C7-A2B5-EEC1DFCFE906}" dt="2024-11-11T10:07:28.882" v="3" actId="47"/>
        <pc:sldMkLst>
          <pc:docMk/>
          <pc:sldMk cId="3712192632" sldId="479"/>
        </pc:sldMkLst>
      </pc:sldChg>
      <pc:sldChg chg="del">
        <pc:chgData name="Ali Salman" userId="d561cd1b8a50f022" providerId="LiveId" clId="{92C3BC3F-0C1F-45C7-A2B5-EEC1DFCFE906}" dt="2024-11-11T10:07:57.634" v="7" actId="47"/>
        <pc:sldMkLst>
          <pc:docMk/>
          <pc:sldMk cId="2485747112" sldId="480"/>
        </pc:sldMkLst>
      </pc:sldChg>
      <pc:sldChg chg="add del">
        <pc:chgData name="Ali Salman" userId="d561cd1b8a50f022" providerId="LiveId" clId="{92C3BC3F-0C1F-45C7-A2B5-EEC1DFCFE906}" dt="2024-11-12T10:59:13.709" v="102" actId="47"/>
        <pc:sldMkLst>
          <pc:docMk/>
          <pc:sldMk cId="2537937964" sldId="485"/>
        </pc:sldMkLst>
      </pc:sldChg>
      <pc:sldChg chg="del">
        <pc:chgData name="Ali Salman" userId="d561cd1b8a50f022" providerId="LiveId" clId="{92C3BC3F-0C1F-45C7-A2B5-EEC1DFCFE906}" dt="2024-11-11T10:16:30.342" v="39" actId="47"/>
        <pc:sldMkLst>
          <pc:docMk/>
          <pc:sldMk cId="4065883770" sldId="486"/>
        </pc:sldMkLst>
      </pc:sldChg>
      <pc:sldChg chg="del">
        <pc:chgData name="Ali Salman" userId="d561cd1b8a50f022" providerId="LiveId" clId="{92C3BC3F-0C1F-45C7-A2B5-EEC1DFCFE906}" dt="2024-11-11T10:14:08.452" v="34" actId="47"/>
        <pc:sldMkLst>
          <pc:docMk/>
          <pc:sldMk cId="3937686341" sldId="48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LL-5\Downloads\income%20tax%20working_13-6-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ELL-5\Documents\MPU\IMF\2022123016121449454YB-2021-22%20(9)\YB-2021-22\StatisticalTables\YB-DT-2022\t-9-allPakistan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Marginal and Average Tax rates Non Salaried/AOP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Sheet1!$E$2</c:f>
              <c:strCache>
                <c:ptCount val="1"/>
                <c:pt idx="0">
                  <c:v>marginal rates (in the slab only)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Sheet1!$E$3:$E$8</c:f>
              <c:numCache>
                <c:formatCode>0.00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9-44F7-8286-0131B65D9FC9}"/>
            </c:ext>
          </c:extLst>
        </c:ser>
        <c:ser>
          <c:idx val="1"/>
          <c:order val="1"/>
          <c:tx>
            <c:strRef>
              <c:f>Sheet1!$K$11</c:f>
              <c:strCache>
                <c:ptCount val="1"/>
                <c:pt idx="0">
                  <c:v>Effective Tax rate for Lower Value of Slab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Sheet1!$K$12:$K$17</c:f>
              <c:numCache>
                <c:formatCode>0.00</c:formatCode>
                <c:ptCount val="6"/>
                <c:pt idx="0" formatCode="General">
                  <c:v>0</c:v>
                </c:pt>
                <c:pt idx="1">
                  <c:v>0</c:v>
                </c:pt>
                <c:pt idx="2">
                  <c:v>7.5</c:v>
                </c:pt>
                <c:pt idx="3">
                  <c:v>10.625</c:v>
                </c:pt>
                <c:pt idx="4">
                  <c:v>20.3125</c:v>
                </c:pt>
                <c:pt idx="5">
                  <c:v>28.749999999999996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79-44F7-8286-0131B65D9FC9}"/>
            </c:ext>
          </c:extLst>
        </c:ser>
        <c:ser>
          <c:idx val="2"/>
          <c:order val="2"/>
          <c:tx>
            <c:strRef>
              <c:f>Sheet1!$L$11</c:f>
              <c:strCache>
                <c:ptCount val="1"/>
                <c:pt idx="0">
                  <c:v>Effective Tax rate for upper level of Slab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Sheet1!$L$12:$L$17</c:f>
              <c:numCache>
                <c:formatCode>0.00</c:formatCode>
                <c:ptCount val="6"/>
                <c:pt idx="0" formatCode="General">
                  <c:v>0</c:v>
                </c:pt>
                <c:pt idx="1">
                  <c:v>7.5</c:v>
                </c:pt>
                <c:pt idx="2">
                  <c:v>10.625</c:v>
                </c:pt>
                <c:pt idx="3">
                  <c:v>20.3125</c:v>
                </c:pt>
                <c:pt idx="4">
                  <c:v>28.749999999999996</c:v>
                </c:pt>
                <c:pt idx="5">
                  <c:v>32.361111111111114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79-44F7-8286-0131B65D9F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500319744"/>
        <c:axId val="500320576"/>
      </c:barChart>
      <c:catAx>
        <c:axId val="50031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320576"/>
        <c:crosses val="autoZero"/>
        <c:auto val="1"/>
        <c:lblAlgn val="ctr"/>
        <c:lblOffset val="100"/>
        <c:noMultiLvlLbl val="0"/>
      </c:catAx>
      <c:valAx>
        <c:axId val="500320576"/>
        <c:scaling>
          <c:orientation val="minMax"/>
          <c:max val="3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31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kern="1200" spc="0" baseline="0" dirty="0">
                <a:solidFill>
                  <a:srgbClr val="FF0000"/>
                </a:solidFill>
                <a:effectLst/>
              </a:rPr>
              <a:t>Percentage of Income tax voluntarily paid with Returns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'DirectTaxes(YearBookFiveYears)2'!$S$12:$W$12</c:f>
              <c:strCache>
                <c:ptCount val="5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2020-21</c:v>
                </c:pt>
                <c:pt idx="4">
                  <c:v>2021-22</c:v>
                </c:pt>
              </c:strCache>
            </c:strRef>
          </c:cat>
          <c:val>
            <c:numRef>
              <c:f>'DirectTaxes(YearBookFiveYears)2'!$S$13:$W$13</c:f>
              <c:numCache>
                <c:formatCode>0.00</c:formatCode>
                <c:ptCount val="5"/>
                <c:pt idx="0">
                  <c:v>8.5227646261329593</c:v>
                </c:pt>
                <c:pt idx="1">
                  <c:v>8.1514750664000317</c:v>
                </c:pt>
                <c:pt idx="2">
                  <c:v>3.7090699697068166</c:v>
                </c:pt>
                <c:pt idx="3">
                  <c:v>3.1243606220465763</c:v>
                </c:pt>
                <c:pt idx="4">
                  <c:v>3.4370488017940266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F7-4B14-BBAC-66704FA79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0520303"/>
        <c:axId val="1750516975"/>
      </c:barChart>
      <c:catAx>
        <c:axId val="1750520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0516975"/>
        <c:crosses val="autoZero"/>
        <c:auto val="1"/>
        <c:lblAlgn val="ctr"/>
        <c:lblOffset val="100"/>
        <c:noMultiLvlLbl val="0"/>
      </c:catAx>
      <c:valAx>
        <c:axId val="1750516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0520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B28736-A7D2-427F-9B98-AF412D308748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184F6B0-64F0-4F88-982F-2421AB5CA050}">
      <dgm:prSet/>
      <dgm:spPr/>
      <dgm:t>
        <a:bodyPr/>
        <a:lstStyle/>
        <a:p>
          <a:r>
            <a:rPr lang="en-MY" dirty="0">
              <a:latin typeface="Aptos" panose="020B0004020202020204" pitchFamily="34" charset="0"/>
            </a:rPr>
            <a:t>Objectives </a:t>
          </a:r>
          <a:endParaRPr lang="en-US" dirty="0">
            <a:latin typeface="Aptos" panose="020B0004020202020204" pitchFamily="34" charset="0"/>
          </a:endParaRPr>
        </a:p>
      </dgm:t>
    </dgm:pt>
    <dgm:pt modelId="{9FA09E60-5896-4B19-996A-5057CDA4E86B}" type="parTrans" cxnId="{177A422B-FBC2-44EB-B9DE-503807C0545E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8C4DE312-B373-4EF3-B3AF-345AF179429B}" type="sibTrans" cxnId="{177A422B-FBC2-44EB-B9DE-503807C0545E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44DE0042-5B7B-4B40-95F2-4C8654ECF42E}">
      <dgm:prSet/>
      <dgm:spPr/>
      <dgm:t>
        <a:bodyPr/>
        <a:lstStyle/>
        <a:p>
          <a:r>
            <a:rPr lang="en-MY" dirty="0">
              <a:latin typeface="Aptos" panose="020B0004020202020204" pitchFamily="34" charset="0"/>
            </a:rPr>
            <a:t>Issues &amp; Analysis</a:t>
          </a:r>
          <a:endParaRPr lang="en-US" dirty="0">
            <a:latin typeface="Aptos" panose="020B0004020202020204" pitchFamily="34" charset="0"/>
          </a:endParaRPr>
        </a:p>
      </dgm:t>
    </dgm:pt>
    <dgm:pt modelId="{11516F3F-CAC3-4695-AE3F-DCBF06AA1764}" type="parTrans" cxnId="{3F6FF45C-8197-4B5D-A13D-E2004395AA88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48A7364E-CE60-4B16-B368-6C5A1C03DC4D}" type="sibTrans" cxnId="{3F6FF45C-8197-4B5D-A13D-E2004395AA88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AB66BEAB-EA21-4C17-9DAC-6062A07CB461}">
      <dgm:prSet/>
      <dgm:spPr/>
      <dgm:t>
        <a:bodyPr/>
        <a:lstStyle/>
        <a:p>
          <a:r>
            <a:rPr lang="en-MY" dirty="0">
              <a:latin typeface="Aptos" panose="020B0004020202020204" pitchFamily="34" charset="0"/>
            </a:rPr>
            <a:t>Proposals</a:t>
          </a:r>
          <a:endParaRPr lang="en-US" dirty="0">
            <a:latin typeface="Aptos" panose="020B0004020202020204" pitchFamily="34" charset="0"/>
          </a:endParaRPr>
        </a:p>
      </dgm:t>
    </dgm:pt>
    <dgm:pt modelId="{245D877A-CF16-42BA-8533-DADAAA1EA69B}" type="parTrans" cxnId="{AB4A6EE1-C912-422E-90FB-4753D60C1F78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BADCF6E1-7ECF-4240-AD12-A045ADA2B64F}" type="sibTrans" cxnId="{AB4A6EE1-C912-422E-90FB-4753D60C1F78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3ECC00A5-4477-4037-A4F6-1121180FC7A0}">
      <dgm:prSet/>
      <dgm:spPr/>
      <dgm:t>
        <a:bodyPr/>
        <a:lstStyle/>
        <a:p>
          <a:r>
            <a:rPr lang="en-MY" dirty="0">
              <a:latin typeface="Aptos" panose="020B0004020202020204" pitchFamily="34" charset="0"/>
            </a:rPr>
            <a:t>Revenue Implications</a:t>
          </a:r>
          <a:endParaRPr lang="en-US" dirty="0">
            <a:latin typeface="Aptos" panose="020B0004020202020204" pitchFamily="34" charset="0"/>
          </a:endParaRPr>
        </a:p>
      </dgm:t>
    </dgm:pt>
    <dgm:pt modelId="{70473733-4718-49B2-9BF3-01633F0E3661}" type="parTrans" cxnId="{0755D49D-731C-432A-A3CB-447711097BB4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3303EAED-AE02-405F-8434-1E01BDCF08B8}" type="sibTrans" cxnId="{0755D49D-731C-432A-A3CB-447711097BB4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F3EF20FA-2F69-4BC9-9682-4444705093B3}" type="pres">
      <dgm:prSet presAssocID="{BDB28736-A7D2-427F-9B98-AF412D30874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1D51CEB-F964-421B-91CA-0FC6332ABF86}" type="pres">
      <dgm:prSet presAssocID="{E184F6B0-64F0-4F88-982F-2421AB5CA050}" presName="hierRoot1" presStyleCnt="0"/>
      <dgm:spPr/>
    </dgm:pt>
    <dgm:pt modelId="{1EBC1D1C-CDC0-49E9-A46B-BF359E4BFDFE}" type="pres">
      <dgm:prSet presAssocID="{E184F6B0-64F0-4F88-982F-2421AB5CA050}" presName="composite" presStyleCnt="0"/>
      <dgm:spPr/>
    </dgm:pt>
    <dgm:pt modelId="{0B785B6C-52C3-4A3B-ADD3-2E454312AEFA}" type="pres">
      <dgm:prSet presAssocID="{E184F6B0-64F0-4F88-982F-2421AB5CA050}" presName="background" presStyleLbl="node0" presStyleIdx="0" presStyleCnt="4"/>
      <dgm:spPr/>
    </dgm:pt>
    <dgm:pt modelId="{6B07A841-E12B-4B06-9A62-255432939130}" type="pres">
      <dgm:prSet presAssocID="{E184F6B0-64F0-4F88-982F-2421AB5CA050}" presName="text" presStyleLbl="fgAcc0" presStyleIdx="0" presStyleCnt="4">
        <dgm:presLayoutVars>
          <dgm:chPref val="3"/>
        </dgm:presLayoutVars>
      </dgm:prSet>
      <dgm:spPr/>
    </dgm:pt>
    <dgm:pt modelId="{1C1FDE1D-1CF3-48FB-B3EA-5C66C0D4E627}" type="pres">
      <dgm:prSet presAssocID="{E184F6B0-64F0-4F88-982F-2421AB5CA050}" presName="hierChild2" presStyleCnt="0"/>
      <dgm:spPr/>
    </dgm:pt>
    <dgm:pt modelId="{DD630F11-7AD7-4BCB-9D45-A6696CC4D92B}" type="pres">
      <dgm:prSet presAssocID="{44DE0042-5B7B-4B40-95F2-4C8654ECF42E}" presName="hierRoot1" presStyleCnt="0"/>
      <dgm:spPr/>
    </dgm:pt>
    <dgm:pt modelId="{FDF21851-73F9-421B-8C47-FE3C3E64BF10}" type="pres">
      <dgm:prSet presAssocID="{44DE0042-5B7B-4B40-95F2-4C8654ECF42E}" presName="composite" presStyleCnt="0"/>
      <dgm:spPr/>
    </dgm:pt>
    <dgm:pt modelId="{7E1B9B00-4541-4091-9CAF-4B572DDA35EF}" type="pres">
      <dgm:prSet presAssocID="{44DE0042-5B7B-4B40-95F2-4C8654ECF42E}" presName="background" presStyleLbl="node0" presStyleIdx="1" presStyleCnt="4"/>
      <dgm:spPr/>
    </dgm:pt>
    <dgm:pt modelId="{A46CF8D5-1D72-4E06-933B-6B3215241963}" type="pres">
      <dgm:prSet presAssocID="{44DE0042-5B7B-4B40-95F2-4C8654ECF42E}" presName="text" presStyleLbl="fgAcc0" presStyleIdx="1" presStyleCnt="4">
        <dgm:presLayoutVars>
          <dgm:chPref val="3"/>
        </dgm:presLayoutVars>
      </dgm:prSet>
      <dgm:spPr/>
    </dgm:pt>
    <dgm:pt modelId="{995D14BE-FA1B-4B16-BBD7-B694E26050FE}" type="pres">
      <dgm:prSet presAssocID="{44DE0042-5B7B-4B40-95F2-4C8654ECF42E}" presName="hierChild2" presStyleCnt="0"/>
      <dgm:spPr/>
    </dgm:pt>
    <dgm:pt modelId="{A7A1E4A5-BCFA-4956-A88C-D531C549C1CB}" type="pres">
      <dgm:prSet presAssocID="{AB66BEAB-EA21-4C17-9DAC-6062A07CB461}" presName="hierRoot1" presStyleCnt="0"/>
      <dgm:spPr/>
    </dgm:pt>
    <dgm:pt modelId="{C90031EE-C246-4B01-BFFB-45F1E7CAD690}" type="pres">
      <dgm:prSet presAssocID="{AB66BEAB-EA21-4C17-9DAC-6062A07CB461}" presName="composite" presStyleCnt="0"/>
      <dgm:spPr/>
    </dgm:pt>
    <dgm:pt modelId="{D79535B2-7314-4242-8A50-BDCE9C4B64E4}" type="pres">
      <dgm:prSet presAssocID="{AB66BEAB-EA21-4C17-9DAC-6062A07CB461}" presName="background" presStyleLbl="node0" presStyleIdx="2" presStyleCnt="4"/>
      <dgm:spPr/>
    </dgm:pt>
    <dgm:pt modelId="{50831749-D762-43F9-A2A8-75671C626BF9}" type="pres">
      <dgm:prSet presAssocID="{AB66BEAB-EA21-4C17-9DAC-6062A07CB461}" presName="text" presStyleLbl="fgAcc0" presStyleIdx="2" presStyleCnt="4">
        <dgm:presLayoutVars>
          <dgm:chPref val="3"/>
        </dgm:presLayoutVars>
      </dgm:prSet>
      <dgm:spPr/>
    </dgm:pt>
    <dgm:pt modelId="{C8500AFA-4D98-4DE2-9EBF-CD8350FFEC44}" type="pres">
      <dgm:prSet presAssocID="{AB66BEAB-EA21-4C17-9DAC-6062A07CB461}" presName="hierChild2" presStyleCnt="0"/>
      <dgm:spPr/>
    </dgm:pt>
    <dgm:pt modelId="{0D8727D3-D75E-4146-BB0B-898C4ECC2457}" type="pres">
      <dgm:prSet presAssocID="{3ECC00A5-4477-4037-A4F6-1121180FC7A0}" presName="hierRoot1" presStyleCnt="0"/>
      <dgm:spPr/>
    </dgm:pt>
    <dgm:pt modelId="{8F6BC855-6800-4AD8-89A8-6B48F6EF97A5}" type="pres">
      <dgm:prSet presAssocID="{3ECC00A5-4477-4037-A4F6-1121180FC7A0}" presName="composite" presStyleCnt="0"/>
      <dgm:spPr/>
    </dgm:pt>
    <dgm:pt modelId="{845E0C72-E1CE-4A31-832E-38EC8EAC0B1C}" type="pres">
      <dgm:prSet presAssocID="{3ECC00A5-4477-4037-A4F6-1121180FC7A0}" presName="background" presStyleLbl="node0" presStyleIdx="3" presStyleCnt="4"/>
      <dgm:spPr/>
    </dgm:pt>
    <dgm:pt modelId="{164AD432-77D6-45B6-8C0D-456C157DCA53}" type="pres">
      <dgm:prSet presAssocID="{3ECC00A5-4477-4037-A4F6-1121180FC7A0}" presName="text" presStyleLbl="fgAcc0" presStyleIdx="3" presStyleCnt="4">
        <dgm:presLayoutVars>
          <dgm:chPref val="3"/>
        </dgm:presLayoutVars>
      </dgm:prSet>
      <dgm:spPr/>
    </dgm:pt>
    <dgm:pt modelId="{FAB314A3-38C3-42D6-8B0B-BC7E36ECC07A}" type="pres">
      <dgm:prSet presAssocID="{3ECC00A5-4477-4037-A4F6-1121180FC7A0}" presName="hierChild2" presStyleCnt="0"/>
      <dgm:spPr/>
    </dgm:pt>
  </dgm:ptLst>
  <dgm:cxnLst>
    <dgm:cxn modelId="{177A422B-FBC2-44EB-B9DE-503807C0545E}" srcId="{BDB28736-A7D2-427F-9B98-AF412D308748}" destId="{E184F6B0-64F0-4F88-982F-2421AB5CA050}" srcOrd="0" destOrd="0" parTransId="{9FA09E60-5896-4B19-996A-5057CDA4E86B}" sibTransId="{8C4DE312-B373-4EF3-B3AF-345AF179429B}"/>
    <dgm:cxn modelId="{3F6FF45C-8197-4B5D-A13D-E2004395AA88}" srcId="{BDB28736-A7D2-427F-9B98-AF412D308748}" destId="{44DE0042-5B7B-4B40-95F2-4C8654ECF42E}" srcOrd="1" destOrd="0" parTransId="{11516F3F-CAC3-4695-AE3F-DCBF06AA1764}" sibTransId="{48A7364E-CE60-4B16-B368-6C5A1C03DC4D}"/>
    <dgm:cxn modelId="{09B7C764-5E3F-49EF-A3EF-17E7D6911A0E}" type="presOf" srcId="{3ECC00A5-4477-4037-A4F6-1121180FC7A0}" destId="{164AD432-77D6-45B6-8C0D-456C157DCA53}" srcOrd="0" destOrd="0" presId="urn:microsoft.com/office/officeart/2005/8/layout/hierarchy1"/>
    <dgm:cxn modelId="{94D0C750-75AC-4993-AFE9-DE4366FE2CB6}" type="presOf" srcId="{44DE0042-5B7B-4B40-95F2-4C8654ECF42E}" destId="{A46CF8D5-1D72-4E06-933B-6B3215241963}" srcOrd="0" destOrd="0" presId="urn:microsoft.com/office/officeart/2005/8/layout/hierarchy1"/>
    <dgm:cxn modelId="{FADD0F56-8B0C-4807-82D0-45B87961FD3A}" type="presOf" srcId="{AB66BEAB-EA21-4C17-9DAC-6062A07CB461}" destId="{50831749-D762-43F9-A2A8-75671C626BF9}" srcOrd="0" destOrd="0" presId="urn:microsoft.com/office/officeart/2005/8/layout/hierarchy1"/>
    <dgm:cxn modelId="{0755D49D-731C-432A-A3CB-447711097BB4}" srcId="{BDB28736-A7D2-427F-9B98-AF412D308748}" destId="{3ECC00A5-4477-4037-A4F6-1121180FC7A0}" srcOrd="3" destOrd="0" parTransId="{70473733-4718-49B2-9BF3-01633F0E3661}" sibTransId="{3303EAED-AE02-405F-8434-1E01BDCF08B8}"/>
    <dgm:cxn modelId="{36EBC7C8-77F0-4E7A-8C6D-A524C6A64DCB}" type="presOf" srcId="{BDB28736-A7D2-427F-9B98-AF412D308748}" destId="{F3EF20FA-2F69-4BC9-9682-4444705093B3}" srcOrd="0" destOrd="0" presId="urn:microsoft.com/office/officeart/2005/8/layout/hierarchy1"/>
    <dgm:cxn modelId="{E9AFFAE0-16AD-472C-B967-716CC08F8F0B}" type="presOf" srcId="{E184F6B0-64F0-4F88-982F-2421AB5CA050}" destId="{6B07A841-E12B-4B06-9A62-255432939130}" srcOrd="0" destOrd="0" presId="urn:microsoft.com/office/officeart/2005/8/layout/hierarchy1"/>
    <dgm:cxn modelId="{AB4A6EE1-C912-422E-90FB-4753D60C1F78}" srcId="{BDB28736-A7D2-427F-9B98-AF412D308748}" destId="{AB66BEAB-EA21-4C17-9DAC-6062A07CB461}" srcOrd="2" destOrd="0" parTransId="{245D877A-CF16-42BA-8533-DADAAA1EA69B}" sibTransId="{BADCF6E1-7ECF-4240-AD12-A045ADA2B64F}"/>
    <dgm:cxn modelId="{3B345408-1F99-47A6-A4DB-EB5C3C200BA8}" type="presParOf" srcId="{F3EF20FA-2F69-4BC9-9682-4444705093B3}" destId="{61D51CEB-F964-421B-91CA-0FC6332ABF86}" srcOrd="0" destOrd="0" presId="urn:microsoft.com/office/officeart/2005/8/layout/hierarchy1"/>
    <dgm:cxn modelId="{3D5E0EF3-013A-45B3-AD68-8F8AFA9F97A2}" type="presParOf" srcId="{61D51CEB-F964-421B-91CA-0FC6332ABF86}" destId="{1EBC1D1C-CDC0-49E9-A46B-BF359E4BFDFE}" srcOrd="0" destOrd="0" presId="urn:microsoft.com/office/officeart/2005/8/layout/hierarchy1"/>
    <dgm:cxn modelId="{907C459D-00F1-4DDD-BF3F-76267B40147E}" type="presParOf" srcId="{1EBC1D1C-CDC0-49E9-A46B-BF359E4BFDFE}" destId="{0B785B6C-52C3-4A3B-ADD3-2E454312AEFA}" srcOrd="0" destOrd="0" presId="urn:microsoft.com/office/officeart/2005/8/layout/hierarchy1"/>
    <dgm:cxn modelId="{633CB0E7-C437-4655-B120-AE36B8364DE5}" type="presParOf" srcId="{1EBC1D1C-CDC0-49E9-A46B-BF359E4BFDFE}" destId="{6B07A841-E12B-4B06-9A62-255432939130}" srcOrd="1" destOrd="0" presId="urn:microsoft.com/office/officeart/2005/8/layout/hierarchy1"/>
    <dgm:cxn modelId="{7D53DEF0-42A4-400F-8656-F58F152A4B23}" type="presParOf" srcId="{61D51CEB-F964-421B-91CA-0FC6332ABF86}" destId="{1C1FDE1D-1CF3-48FB-B3EA-5C66C0D4E627}" srcOrd="1" destOrd="0" presId="urn:microsoft.com/office/officeart/2005/8/layout/hierarchy1"/>
    <dgm:cxn modelId="{3F23A08B-8DFC-4A9E-9F57-4C4F24E817C0}" type="presParOf" srcId="{F3EF20FA-2F69-4BC9-9682-4444705093B3}" destId="{DD630F11-7AD7-4BCB-9D45-A6696CC4D92B}" srcOrd="1" destOrd="0" presId="urn:microsoft.com/office/officeart/2005/8/layout/hierarchy1"/>
    <dgm:cxn modelId="{61A98D06-7C89-4937-BFE7-B7694550EEE6}" type="presParOf" srcId="{DD630F11-7AD7-4BCB-9D45-A6696CC4D92B}" destId="{FDF21851-73F9-421B-8C47-FE3C3E64BF10}" srcOrd="0" destOrd="0" presId="urn:microsoft.com/office/officeart/2005/8/layout/hierarchy1"/>
    <dgm:cxn modelId="{32BED269-6D49-4117-B801-13010BCD0AEC}" type="presParOf" srcId="{FDF21851-73F9-421B-8C47-FE3C3E64BF10}" destId="{7E1B9B00-4541-4091-9CAF-4B572DDA35EF}" srcOrd="0" destOrd="0" presId="urn:microsoft.com/office/officeart/2005/8/layout/hierarchy1"/>
    <dgm:cxn modelId="{31568AC0-9126-4CA6-AE52-4ACA0927D64C}" type="presParOf" srcId="{FDF21851-73F9-421B-8C47-FE3C3E64BF10}" destId="{A46CF8D5-1D72-4E06-933B-6B3215241963}" srcOrd="1" destOrd="0" presId="urn:microsoft.com/office/officeart/2005/8/layout/hierarchy1"/>
    <dgm:cxn modelId="{AD360F28-B398-42B3-986E-CC2E994D1660}" type="presParOf" srcId="{DD630F11-7AD7-4BCB-9D45-A6696CC4D92B}" destId="{995D14BE-FA1B-4B16-BBD7-B694E26050FE}" srcOrd="1" destOrd="0" presId="urn:microsoft.com/office/officeart/2005/8/layout/hierarchy1"/>
    <dgm:cxn modelId="{67286013-CF4F-4D8B-B636-C9EF049DC055}" type="presParOf" srcId="{F3EF20FA-2F69-4BC9-9682-4444705093B3}" destId="{A7A1E4A5-BCFA-4956-A88C-D531C549C1CB}" srcOrd="2" destOrd="0" presId="urn:microsoft.com/office/officeart/2005/8/layout/hierarchy1"/>
    <dgm:cxn modelId="{FC848716-ADD4-4BFF-828E-D51291146568}" type="presParOf" srcId="{A7A1E4A5-BCFA-4956-A88C-D531C549C1CB}" destId="{C90031EE-C246-4B01-BFFB-45F1E7CAD690}" srcOrd="0" destOrd="0" presId="urn:microsoft.com/office/officeart/2005/8/layout/hierarchy1"/>
    <dgm:cxn modelId="{E1BE9F73-C488-4E4C-B434-AC77C10BEF82}" type="presParOf" srcId="{C90031EE-C246-4B01-BFFB-45F1E7CAD690}" destId="{D79535B2-7314-4242-8A50-BDCE9C4B64E4}" srcOrd="0" destOrd="0" presId="urn:microsoft.com/office/officeart/2005/8/layout/hierarchy1"/>
    <dgm:cxn modelId="{11E72873-890B-4B97-A4F9-622EDF5795EB}" type="presParOf" srcId="{C90031EE-C246-4B01-BFFB-45F1E7CAD690}" destId="{50831749-D762-43F9-A2A8-75671C626BF9}" srcOrd="1" destOrd="0" presId="urn:microsoft.com/office/officeart/2005/8/layout/hierarchy1"/>
    <dgm:cxn modelId="{B6ACB29B-EC97-4D69-ACF4-D62C0CD97C6E}" type="presParOf" srcId="{A7A1E4A5-BCFA-4956-A88C-D531C549C1CB}" destId="{C8500AFA-4D98-4DE2-9EBF-CD8350FFEC44}" srcOrd="1" destOrd="0" presId="urn:microsoft.com/office/officeart/2005/8/layout/hierarchy1"/>
    <dgm:cxn modelId="{00479DE3-7AB0-47C8-903E-F5812CCE1CF5}" type="presParOf" srcId="{F3EF20FA-2F69-4BC9-9682-4444705093B3}" destId="{0D8727D3-D75E-4146-BB0B-898C4ECC2457}" srcOrd="3" destOrd="0" presId="urn:microsoft.com/office/officeart/2005/8/layout/hierarchy1"/>
    <dgm:cxn modelId="{FFB00416-ED4A-4A53-B4B2-47BF013C5F10}" type="presParOf" srcId="{0D8727D3-D75E-4146-BB0B-898C4ECC2457}" destId="{8F6BC855-6800-4AD8-89A8-6B48F6EF97A5}" srcOrd="0" destOrd="0" presId="urn:microsoft.com/office/officeart/2005/8/layout/hierarchy1"/>
    <dgm:cxn modelId="{FCBB318A-0B52-4488-9C63-53CD35C52098}" type="presParOf" srcId="{8F6BC855-6800-4AD8-89A8-6B48F6EF97A5}" destId="{845E0C72-E1CE-4A31-832E-38EC8EAC0B1C}" srcOrd="0" destOrd="0" presId="urn:microsoft.com/office/officeart/2005/8/layout/hierarchy1"/>
    <dgm:cxn modelId="{EAC7221A-5E12-4820-9F25-E5F033D6A628}" type="presParOf" srcId="{8F6BC855-6800-4AD8-89A8-6B48F6EF97A5}" destId="{164AD432-77D6-45B6-8C0D-456C157DCA53}" srcOrd="1" destOrd="0" presId="urn:microsoft.com/office/officeart/2005/8/layout/hierarchy1"/>
    <dgm:cxn modelId="{BA540004-C98A-4A36-A1AF-E6F51A6E1E27}" type="presParOf" srcId="{0D8727D3-D75E-4146-BB0B-898C4ECC2457}" destId="{FAB314A3-38C3-42D6-8B0B-BC7E36ECC0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85B6C-52C3-4A3B-ADD3-2E454312AEFA}">
      <dsp:nvSpPr>
        <dsp:cNvPr id="0" name=""/>
        <dsp:cNvSpPr/>
      </dsp:nvSpPr>
      <dsp:spPr>
        <a:xfrm>
          <a:off x="3080" y="1361187"/>
          <a:ext cx="2199649" cy="139677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7A841-E12B-4B06-9A62-255432939130}">
      <dsp:nvSpPr>
        <dsp:cNvPr id="0" name=""/>
        <dsp:cNvSpPr/>
      </dsp:nvSpPr>
      <dsp:spPr>
        <a:xfrm>
          <a:off x="247486" y="1593372"/>
          <a:ext cx="2199649" cy="139677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700" kern="1200" dirty="0">
              <a:latin typeface="Aptos" panose="020B0004020202020204" pitchFamily="34" charset="0"/>
            </a:rPr>
            <a:t>Objectives </a:t>
          </a:r>
          <a:endParaRPr lang="en-US" sz="2700" kern="1200" dirty="0">
            <a:latin typeface="Aptos" panose="020B0004020202020204" pitchFamily="34" charset="0"/>
          </a:endParaRPr>
        </a:p>
      </dsp:txBody>
      <dsp:txXfrm>
        <a:off x="288396" y="1634282"/>
        <a:ext cx="2117829" cy="1314957"/>
      </dsp:txXfrm>
    </dsp:sp>
    <dsp:sp modelId="{7E1B9B00-4541-4091-9CAF-4B572DDA35EF}">
      <dsp:nvSpPr>
        <dsp:cNvPr id="0" name=""/>
        <dsp:cNvSpPr/>
      </dsp:nvSpPr>
      <dsp:spPr>
        <a:xfrm>
          <a:off x="2691541" y="1361187"/>
          <a:ext cx="2199649" cy="139677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6CF8D5-1D72-4E06-933B-6B3215241963}">
      <dsp:nvSpPr>
        <dsp:cNvPr id="0" name=""/>
        <dsp:cNvSpPr/>
      </dsp:nvSpPr>
      <dsp:spPr>
        <a:xfrm>
          <a:off x="2935947" y="1593372"/>
          <a:ext cx="2199649" cy="139677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700" kern="1200" dirty="0">
              <a:latin typeface="Aptos" panose="020B0004020202020204" pitchFamily="34" charset="0"/>
            </a:rPr>
            <a:t>Issues &amp; Analysis</a:t>
          </a:r>
          <a:endParaRPr lang="en-US" sz="2700" kern="1200" dirty="0">
            <a:latin typeface="Aptos" panose="020B0004020202020204" pitchFamily="34" charset="0"/>
          </a:endParaRPr>
        </a:p>
      </dsp:txBody>
      <dsp:txXfrm>
        <a:off x="2976857" y="1634282"/>
        <a:ext cx="2117829" cy="1314957"/>
      </dsp:txXfrm>
    </dsp:sp>
    <dsp:sp modelId="{D79535B2-7314-4242-8A50-BDCE9C4B64E4}">
      <dsp:nvSpPr>
        <dsp:cNvPr id="0" name=""/>
        <dsp:cNvSpPr/>
      </dsp:nvSpPr>
      <dsp:spPr>
        <a:xfrm>
          <a:off x="5380002" y="1361187"/>
          <a:ext cx="2199649" cy="139677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831749-D762-43F9-A2A8-75671C626BF9}">
      <dsp:nvSpPr>
        <dsp:cNvPr id="0" name=""/>
        <dsp:cNvSpPr/>
      </dsp:nvSpPr>
      <dsp:spPr>
        <a:xfrm>
          <a:off x="5624408" y="1593372"/>
          <a:ext cx="2199649" cy="139677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700" kern="1200" dirty="0">
              <a:latin typeface="Aptos" panose="020B0004020202020204" pitchFamily="34" charset="0"/>
            </a:rPr>
            <a:t>Proposals</a:t>
          </a:r>
          <a:endParaRPr lang="en-US" sz="2700" kern="1200" dirty="0">
            <a:latin typeface="Aptos" panose="020B0004020202020204" pitchFamily="34" charset="0"/>
          </a:endParaRPr>
        </a:p>
      </dsp:txBody>
      <dsp:txXfrm>
        <a:off x="5665318" y="1634282"/>
        <a:ext cx="2117829" cy="1314957"/>
      </dsp:txXfrm>
    </dsp:sp>
    <dsp:sp modelId="{845E0C72-E1CE-4A31-832E-38EC8EAC0B1C}">
      <dsp:nvSpPr>
        <dsp:cNvPr id="0" name=""/>
        <dsp:cNvSpPr/>
      </dsp:nvSpPr>
      <dsp:spPr>
        <a:xfrm>
          <a:off x="8068463" y="1361187"/>
          <a:ext cx="2199649" cy="139677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4AD432-77D6-45B6-8C0D-456C157DCA53}">
      <dsp:nvSpPr>
        <dsp:cNvPr id="0" name=""/>
        <dsp:cNvSpPr/>
      </dsp:nvSpPr>
      <dsp:spPr>
        <a:xfrm>
          <a:off x="8312869" y="1593372"/>
          <a:ext cx="2199649" cy="1396777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2700" kern="1200" dirty="0">
              <a:latin typeface="Aptos" panose="020B0004020202020204" pitchFamily="34" charset="0"/>
            </a:rPr>
            <a:t>Revenue Implications</a:t>
          </a:r>
          <a:endParaRPr lang="en-US" sz="2700" kern="1200" dirty="0">
            <a:latin typeface="Aptos" panose="020B0004020202020204" pitchFamily="34" charset="0"/>
          </a:endParaRPr>
        </a:p>
      </dsp:txBody>
      <dsp:txXfrm>
        <a:off x="8353779" y="1634282"/>
        <a:ext cx="2117829" cy="1314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1FE73-DBA5-4302-862F-CE115AAEB965}" type="datetimeFigureOut">
              <a:rPr lang="en-MY" smtClean="0"/>
              <a:t>12/11/2024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2B83B-0A58-4747-A1A6-797E51E2AA0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616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2B83B-0A58-4747-A1A6-797E51E2AA08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1419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2B83B-0A58-4747-A1A6-797E51E2AA08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839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4788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89B4-A1CE-4194-8224-613C14FB14AB}" type="datetime1">
              <a:rPr lang="en-MY" smtClean="0"/>
              <a:t>12/11/2024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1810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EDD9-8130-440A-97EE-C4CCA28590B8}" type="datetime1">
              <a:rPr lang="en-MY" smtClean="0"/>
              <a:t>12/11/2024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504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1100-7E37-4940-B21B-36230ADFB40D}" type="datetime1">
              <a:rPr lang="en-MY" smtClean="0"/>
              <a:t>12/11/2024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3668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2655-DA74-4DC8-92EC-02C0BC816F73}" type="datetime1">
              <a:rPr lang="en-MY" smtClean="0"/>
              <a:t>12/11/2024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958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980D-F862-44F1-B90F-905A3071FF58}" type="datetime1">
              <a:rPr lang="en-MY" smtClean="0"/>
              <a:t>12/11/2024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445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6E5C-3609-413B-8101-2A1A7D1D0F40}" type="datetime1">
              <a:rPr lang="en-MY" smtClean="0"/>
              <a:t>12/11/2024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670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7301-AD6E-4118-AE54-FC0183654FF4}" type="datetime1">
              <a:rPr lang="en-MY" smtClean="0"/>
              <a:t>12/11/2024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527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D06-5CEC-4998-AAC5-BB75401CCCEB}" type="datetime1">
              <a:rPr lang="en-MY" smtClean="0"/>
              <a:t>12/11/2024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790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B1681-84EC-4C7F-8206-C58AACC82C10}" type="datetime1">
              <a:rPr lang="en-MY" smtClean="0"/>
              <a:t>12/11/2024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246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C541-7809-4CD6-B38D-628F019A8257}" type="datetime1">
              <a:rPr lang="en-MY" smtClean="0"/>
              <a:t>12/11/2024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3850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6106C-6AEF-4507-9D83-504F85FA7125}" type="datetime1">
              <a:rPr lang="en-MY" smtClean="0"/>
              <a:t>12/11/2024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293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7FF26-68FF-4B0C-A263-13A272C23A92}" type="datetime1">
              <a:rPr lang="en-MY" smtClean="0"/>
              <a:t>12/11/2024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PIDE-PRIME TAX COMMISSION- TAXATION REFORMS: REVENUE WITH GROWTH</a:t>
            </a: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0B212-7167-4CA9-9DEF-CA7FA42262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015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BB3BF-3BD1-7FF8-6C03-9713D5CFC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058" y="5122081"/>
            <a:ext cx="9553884" cy="99893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br>
              <a:rPr lang="en-US" sz="3200" b="1" i="1" kern="12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200" b="1" i="1" kern="1200" dirty="0">
                <a:solidFill>
                  <a:schemeClr val="tx1"/>
                </a:solidFill>
                <a:latin typeface="Aptos Display" panose="020B0004020202020204" pitchFamily="34" charset="0"/>
                <a:cs typeface="Aharoni" panose="02010803020104030203" pitchFamily="2" charset="-79"/>
              </a:rPr>
              <a:t>TAX REFORMS: REVENUE WITH GROWTH</a:t>
            </a:r>
            <a:br>
              <a:rPr lang="en-US" sz="3200" b="1" i="1" kern="1200" dirty="0">
                <a:solidFill>
                  <a:schemeClr val="tx1"/>
                </a:solidFill>
                <a:latin typeface="Aptos Display" panose="020B0004020202020204" pitchFamily="34" charset="0"/>
                <a:cs typeface="Aharoni" panose="02010803020104030203" pitchFamily="2" charset="-79"/>
              </a:rPr>
            </a:br>
            <a:br>
              <a:rPr lang="en-US" sz="3200" b="1" i="1" kern="12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en-US" sz="3200" b="1" i="1" kern="12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66460-B5ED-329E-2DE7-B60CA8F9ED31}"/>
              </a:ext>
            </a:extLst>
          </p:cNvPr>
          <p:cNvSpPr>
            <a:spLocks/>
          </p:cNvSpPr>
          <p:nvPr/>
        </p:nvSpPr>
        <p:spPr>
          <a:xfrm>
            <a:off x="3218179" y="1659579"/>
            <a:ext cx="6365208" cy="1246014"/>
          </a:xfrm>
          <a:prstGeom prst="rect">
            <a:avLst/>
          </a:prstGeom>
        </p:spPr>
        <p:txBody>
          <a:bodyPr/>
          <a:lstStyle/>
          <a:p>
            <a:pPr algn="ctr" defTabSz="274320">
              <a:spcAft>
                <a:spcPts val="600"/>
              </a:spcAft>
            </a:pPr>
            <a:r>
              <a:rPr lang="en-MY" sz="3600" b="1" kern="1200" dirty="0">
                <a:solidFill>
                  <a:schemeClr val="tx1"/>
                </a:solidFill>
                <a:latin typeface="Aptos Display" panose="020B0004020202020204" pitchFamily="34" charset="0"/>
              </a:rPr>
              <a:t>PIDE-PRIME </a:t>
            </a:r>
          </a:p>
          <a:p>
            <a:pPr algn="ctr" defTabSz="274320">
              <a:spcAft>
                <a:spcPts val="600"/>
              </a:spcAft>
            </a:pPr>
            <a:r>
              <a:rPr lang="en-MY" sz="3600" b="1" kern="1200" dirty="0">
                <a:solidFill>
                  <a:schemeClr val="tx1"/>
                </a:solidFill>
                <a:latin typeface="Aptos Display" panose="020B0004020202020204" pitchFamily="34" charset="0"/>
              </a:rPr>
              <a:t>TAX REFORMS COMMISSION</a:t>
            </a:r>
            <a:endParaRPr lang="en-MY" sz="3600" b="1" dirty="0">
              <a:latin typeface="Aptos Display" panose="020B0004020202020204" pitchFamily="34" charset="0"/>
            </a:endParaRPr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3697FDB9-BB68-340B-D1E4-B9633875FD01}"/>
              </a:ext>
            </a:extLst>
          </p:cNvPr>
          <p:cNvSpPr/>
          <p:nvPr/>
        </p:nvSpPr>
        <p:spPr>
          <a:xfrm>
            <a:off x="2462405" y="1659579"/>
            <a:ext cx="358740" cy="3026113"/>
          </a:xfrm>
          <a:prstGeom prst="corne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23C74447-EF15-B5D1-F51E-28F836E0F897}"/>
              </a:ext>
            </a:extLst>
          </p:cNvPr>
          <p:cNvSpPr/>
          <p:nvPr/>
        </p:nvSpPr>
        <p:spPr>
          <a:xfrm rot="10800000">
            <a:off x="9729595" y="1659578"/>
            <a:ext cx="358740" cy="3026113"/>
          </a:xfrm>
          <a:prstGeom prst="corner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4" name="Picture 3" descr="A red and white logo&#10;&#10;Description automatically generated">
            <a:extLst>
              <a:ext uri="{FF2B5EF4-FFF2-40B4-BE49-F238E27FC236}">
                <a16:creationId xmlns:a16="http://schemas.microsoft.com/office/drawing/2014/main" id="{D7311CB1-00B9-B9D2-CF23-7683AA5CBDE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444" y="3056496"/>
            <a:ext cx="1933207" cy="1933207"/>
          </a:xfrm>
          <a:prstGeom prst="rect">
            <a:avLst/>
          </a:prstGeom>
        </p:spPr>
      </p:pic>
      <p:pic>
        <p:nvPicPr>
          <p:cNvPr id="5" name="Picture 4" descr="A logo with a lighthouse and text&#10;&#10;Description automatically generated">
            <a:extLst>
              <a:ext uri="{FF2B5EF4-FFF2-40B4-BE49-F238E27FC236}">
                <a16:creationId xmlns:a16="http://schemas.microsoft.com/office/drawing/2014/main" id="{5ABE0BC7-8933-89CE-121E-44401275E3E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756" y="3341983"/>
            <a:ext cx="1902205" cy="134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578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C87B-0C9A-D737-C81D-9ACBA6082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945" y="371776"/>
            <a:ext cx="9738257" cy="1107126"/>
          </a:xfrm>
        </p:spPr>
        <p:txBody>
          <a:bodyPr anchor="t">
            <a:normAutofit/>
          </a:bodyPr>
          <a:lstStyle/>
          <a:p>
            <a:pPr algn="ctr"/>
            <a:r>
              <a:rPr lang="en-MY" sz="4800" b="1" dirty="0">
                <a:solidFill>
                  <a:srgbClr val="FF0000"/>
                </a:solidFill>
                <a:latin typeface="Aptos Display" panose="020B0004020202020204" pitchFamily="34" charset="0"/>
              </a:rPr>
              <a:t>CUSTOMS TARIFF REFORMS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884C8-D557-5C2B-FB59-358E1449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10</a:t>
            </a:fld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C656B-D967-4DC1-2331-1ABC790C1F80}"/>
              </a:ext>
            </a:extLst>
          </p:cNvPr>
          <p:cNvSpPr>
            <a:spLocks/>
          </p:cNvSpPr>
          <p:nvPr/>
        </p:nvSpPr>
        <p:spPr>
          <a:xfrm>
            <a:off x="431298" y="1185333"/>
            <a:ext cx="9959904" cy="4657327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en-GB" sz="2800" dirty="0">
                <a:latin typeface="Aptos" panose="020B0004020202020204" pitchFamily="34" charset="0"/>
              </a:rPr>
              <a:t>Abolish Regulatory duties, Additional Custom Duties, withholding income tax and sales tax on imports of capital goods and industrial inputs (raw materials and intermediate goods)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en-US" sz="2800" dirty="0">
                <a:latin typeface="Aptos" panose="020B0004020202020204" pitchFamily="34" charset="0"/>
              </a:rPr>
              <a:t>Make customs tariff transparent with 4 slabs of 0, 5,10 and 20%.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en-US" sz="2800" dirty="0">
                <a:latin typeface="Aptos" panose="020B0004020202020204" pitchFamily="34" charset="0"/>
              </a:rPr>
              <a:t>Bring customs duty rates at par with other competing regional developing countries.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en-US" sz="2800" dirty="0">
                <a:latin typeface="Aptos" panose="020B0004020202020204" pitchFamily="34" charset="0"/>
              </a:rPr>
              <a:t>Same duty rate irrespective of the end use/user. 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en-US" sz="2800" dirty="0">
                <a:latin typeface="Aptos" panose="020B0004020202020204" pitchFamily="34" charset="0"/>
              </a:rPr>
              <a:t>Exemptions should be merged into </a:t>
            </a:r>
            <a:r>
              <a:rPr lang="en-MY" sz="2800" dirty="0">
                <a:latin typeface="Aptos" panose="020B0004020202020204" pitchFamily="34" charset="0"/>
              </a:rPr>
              <a:t>tariffs. Schedule 5 to be eliminated.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endParaRPr lang="en-MY" sz="2000" dirty="0">
              <a:latin typeface="Aptos" panose="020B00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en-MY" sz="2000" dirty="0">
              <a:latin typeface="Aptos Display" panose="020B0004020202020204" pitchFamily="34" charset="0"/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3383A1D-F9DB-45A8-EFF3-B644804E6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682" y="6356350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9930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BDF9E-5343-438E-224B-D8F1237EF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General Sales Tax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7AABF-8178-D11F-6BEA-4398D1F5F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057D26-8F5B-5BF5-D0C3-601C6621E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801B5F-9384-7983-4B55-C2F9B0B36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68575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C77DF-6AD1-C73D-FEFE-13A0FC3F7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3600" b="1" dirty="0">
                <a:solidFill>
                  <a:srgbClr val="FF0000"/>
                </a:solidFill>
                <a:latin typeface="Aptos Display" panose="020B0004020202020204" pitchFamily="34" charset="0"/>
              </a:rPr>
              <a:t>Problems in existing GST regime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3A92-9978-5C93-BCE3-7549298BC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MY" dirty="0">
                <a:latin typeface="Aptos" panose="020B0004020202020204" pitchFamily="34" charset="0"/>
              </a:rPr>
              <a:t>Broken </a:t>
            </a:r>
            <a:r>
              <a:rPr lang="en-MY" dirty="0">
                <a:solidFill>
                  <a:srgbClr val="00B0F0"/>
                </a:solidFill>
                <a:latin typeface="Aptos" panose="020B0004020202020204" pitchFamily="34" charset="0"/>
              </a:rPr>
              <a:t>VAT</a:t>
            </a:r>
            <a:r>
              <a:rPr lang="en-MY" dirty="0">
                <a:latin typeface="Aptos" panose="020B0004020202020204" pitchFamily="34" charset="0"/>
              </a:rPr>
              <a:t>; supply chain not fully registered, preventing claims of refunds </a:t>
            </a:r>
            <a:r>
              <a:rPr lang="en-MY" dirty="0">
                <a:solidFill>
                  <a:srgbClr val="00B0F0"/>
                </a:solidFill>
                <a:latin typeface="Aptos" panose="020B0004020202020204" pitchFamily="34" charset="0"/>
              </a:rPr>
              <a:t>and inputs adjustments</a:t>
            </a:r>
          </a:p>
          <a:p>
            <a:pPr marL="514350" indent="-514350">
              <a:buFont typeface="+mj-lt"/>
              <a:buAutoNum type="arabicPeriod"/>
            </a:pPr>
            <a:r>
              <a:rPr lang="en-MY" dirty="0">
                <a:latin typeface="Aptos" panose="020B0004020202020204" pitchFamily="34" charset="0"/>
              </a:rPr>
              <a:t>Weak enforcement by FBR. Number of firms registered &amp; paying GST only 114,000 out of &gt;3 million commercial &amp; industrial firms.</a:t>
            </a:r>
          </a:p>
          <a:p>
            <a:pPr marL="514350" indent="-514350">
              <a:buFont typeface="+mj-lt"/>
              <a:buAutoNum type="arabicPeriod"/>
            </a:pPr>
            <a:r>
              <a:rPr lang="en-MY" dirty="0">
                <a:latin typeface="Aptos" panose="020B0004020202020204" pitchFamily="34" charset="0"/>
              </a:rPr>
              <a:t>Goods and Services taxed separately under Federal and Provincial tax authorities.</a:t>
            </a:r>
          </a:p>
          <a:p>
            <a:pPr marL="514350" indent="-514350">
              <a:buFont typeface="+mj-lt"/>
              <a:buAutoNum type="arabicPeriod"/>
            </a:pPr>
            <a:r>
              <a:rPr lang="en-MY" dirty="0">
                <a:latin typeface="Aptos" panose="020B0004020202020204" pitchFamily="34" charset="0"/>
              </a:rPr>
              <a:t>Exemptions (resulting in distortions)</a:t>
            </a:r>
          </a:p>
          <a:p>
            <a:pPr marL="514350" indent="-514350">
              <a:buFont typeface="+mj-lt"/>
              <a:buAutoNum type="arabicPeriod"/>
            </a:pPr>
            <a:r>
              <a:rPr lang="en-MY" dirty="0">
                <a:latin typeface="Aptos" panose="020B0004020202020204" pitchFamily="34" charset="0"/>
              </a:rPr>
              <a:t>Digitization never a priority or </a:t>
            </a:r>
            <a:r>
              <a:rPr lang="en-MY" dirty="0">
                <a:solidFill>
                  <a:srgbClr val="00B0F0"/>
                </a:solidFill>
                <a:latin typeface="Aptos" panose="020B0004020202020204" pitchFamily="34" charset="0"/>
              </a:rPr>
              <a:t>adequately operationalised</a:t>
            </a:r>
            <a:r>
              <a:rPr lang="en-MY" dirty="0">
                <a:latin typeface="Aptos" panose="020B0004020202020204" pitchFamily="34" charset="0"/>
              </a:rPr>
              <a:t>. GST needs to be built around a digitized economy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4F6C05-C20E-3725-24F7-BBAEBC00B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TAXATION REFORMS: REVENUE WITH GROWTH</a:t>
            </a:r>
            <a:endParaRPr lang="en-M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C1FC2-06C6-765A-276F-440EBB024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003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C87B-0C9A-D737-C81D-9ACBA6082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894" y="110781"/>
            <a:ext cx="9738257" cy="1107126"/>
          </a:xfrm>
        </p:spPr>
        <p:txBody>
          <a:bodyPr anchor="t">
            <a:normAutofit/>
          </a:bodyPr>
          <a:lstStyle/>
          <a:p>
            <a:pPr algn="ctr"/>
            <a:r>
              <a:rPr lang="en-MY" sz="4000" b="1" dirty="0">
                <a:solidFill>
                  <a:srgbClr val="FF0000"/>
                </a:solidFill>
                <a:latin typeface="Aptos Display" panose="020B0004020202020204" pitchFamily="34" charset="0"/>
              </a:rPr>
              <a:t>GENERAL SALES TAX REFORMS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884C8-D557-5C2B-FB59-358E1449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13</a:t>
            </a:fld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C656B-D967-4DC1-2331-1ABC790C1F80}"/>
              </a:ext>
            </a:extLst>
          </p:cNvPr>
          <p:cNvSpPr>
            <a:spLocks/>
          </p:cNvSpPr>
          <p:nvPr/>
        </p:nvSpPr>
        <p:spPr>
          <a:xfrm>
            <a:off x="481070" y="737004"/>
            <a:ext cx="10356263" cy="5903826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en-MY" sz="2400" dirty="0">
                <a:latin typeface="Aptos" panose="020B0004020202020204" pitchFamily="34" charset="0"/>
              </a:rPr>
              <a:t>Harmonised and equalized VAT mode, across goods and services and across provinces, including wholesale and retail.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en-MY" sz="2400" dirty="0">
                <a:latin typeface="Aptos" panose="020B0004020202020204" pitchFamily="34" charset="0"/>
              </a:rPr>
              <a:t>VAT rate should be brought down gradually to 10% in 5 years. 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en-MY" sz="2400" dirty="0">
                <a:latin typeface="Aptos" panose="020B0004020202020204" pitchFamily="34" charset="0"/>
              </a:rPr>
              <a:t>Zero-rated GST/VAT shall be applicable on domestic supply of items as per EU standards.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en-MY" sz="2400" dirty="0">
                <a:latin typeface="Aptos" panose="020B0004020202020204" pitchFamily="34" charset="0"/>
              </a:rPr>
              <a:t>Import of plant and machinery, industrial raw materials and intermediate goods to be zero-rated. 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en-MY" sz="2400" dirty="0">
                <a:latin typeface="Aptos" panose="020B0004020202020204" pitchFamily="34" charset="0"/>
              </a:rPr>
              <a:t>By the end of 5 years GST on chapters 24-97 of the customs tariff would be gradually zero-rated on imports, with GST being applied on their domestic supply. 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en-US" sz="2400" dirty="0">
                <a:latin typeface="Aptos Display" panose="020B0004020202020204" pitchFamily="34" charset="0"/>
              </a:rPr>
              <a:t>No GST related exemptions</a:t>
            </a:r>
            <a:r>
              <a:rPr lang="en-US" sz="2400" b="1" dirty="0">
                <a:latin typeface="Aptos Display" panose="020B0004020202020204" pitchFamily="34" charset="0"/>
              </a:rPr>
              <a:t> </a:t>
            </a:r>
            <a:r>
              <a:rPr lang="en-US" sz="2400" dirty="0">
                <a:latin typeface="Aptos Display" panose="020B0004020202020204" pitchFamily="34" charset="0"/>
              </a:rPr>
              <a:t>for Special Economic Zones (exports will be zero-rated) since it encourages evasions. All existing agreements/contractual obligations to be honored. 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/>
            </a:pPr>
            <a:endParaRPr lang="en-MY" dirty="0">
              <a:latin typeface="Aptos" panose="020B0004020202020204" pitchFamily="34" charset="0"/>
            </a:endParaRPr>
          </a:p>
          <a:p>
            <a:pPr algn="just">
              <a:spcAft>
                <a:spcPts val="600"/>
              </a:spcAft>
            </a:pPr>
            <a:endParaRPr lang="en-MY" dirty="0">
              <a:latin typeface="Aptos" panose="020B0004020202020204" pitchFamily="34" charset="0"/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132F6E8-4B51-ACEF-0714-10808F566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53200" y="6356349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7758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A8A3-5F67-0DAE-A69A-07D88ED24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Income Tax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DF906-2A65-162F-DA26-748E8B0C89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AC40F-9468-F0A3-B0C3-9D6D8C5A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TAXATION REFORMS: REVENUE WITH GROWTH</a:t>
            </a:r>
            <a:endParaRPr lang="en-M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50BF6-E70E-A7AD-B708-AC7183C39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73188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A64B7-A52E-D7AE-42B3-B3FC3901A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808" y="277236"/>
            <a:ext cx="7362028" cy="1243584"/>
          </a:xfrm>
        </p:spPr>
        <p:txBody>
          <a:bodyPr>
            <a:normAutofit/>
          </a:bodyPr>
          <a:lstStyle/>
          <a:p>
            <a:br>
              <a:rPr lang="en-US" sz="3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to not corporatize 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F5D08-96DF-E172-2034-913B62F46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733797"/>
            <a:ext cx="4524500" cy="4542311"/>
          </a:xfrm>
        </p:spPr>
        <p:txBody>
          <a:bodyPr>
            <a:noAutofit/>
          </a:bodyPr>
          <a:lstStyle/>
          <a:p>
            <a:endParaRPr lang="en-US" sz="2000" dirty="0">
              <a:latin typeface="Aptos" panose="020B0004020202020204" pitchFamily="34" charset="0"/>
            </a:endParaRPr>
          </a:p>
          <a:p>
            <a:r>
              <a:rPr lang="en-US" sz="2000" b="0" i="0" u="none" strike="noStrike" dirty="0">
                <a:effectLst/>
                <a:latin typeface="Aptos" panose="020B0004020202020204" pitchFamily="34" charset="0"/>
              </a:rPr>
              <a:t>The </a:t>
            </a:r>
            <a:r>
              <a:rPr lang="en-US" sz="2000" dirty="0">
                <a:latin typeface="Aptos" panose="020B0004020202020204" pitchFamily="34" charset="0"/>
              </a:rPr>
              <a:t>effective</a:t>
            </a:r>
            <a:r>
              <a:rPr lang="en-US" sz="2000" b="0" i="0" u="none" strike="noStrike" dirty="0">
                <a:effectLst/>
                <a:latin typeface="Aptos" panose="020B0004020202020204" pitchFamily="34" charset="0"/>
              </a:rPr>
              <a:t> income tax rate </a:t>
            </a:r>
            <a:r>
              <a:rPr lang="en-US" sz="2000" dirty="0">
                <a:latin typeface="Aptos" panose="020B0004020202020204" pitchFamily="34" charset="0"/>
              </a:rPr>
              <a:t>of the </a:t>
            </a:r>
            <a:r>
              <a:rPr lang="en-US" sz="2000" b="0" i="0" u="none" strike="noStrike" dirty="0">
                <a:solidFill>
                  <a:srgbClr val="00B0F0"/>
                </a:solidFill>
                <a:effectLst/>
                <a:latin typeface="Aptos" panose="020B0004020202020204" pitchFamily="34" charset="0"/>
              </a:rPr>
              <a:t>higher slabs are 28.75 and 32.4 % </a:t>
            </a:r>
          </a:p>
          <a:p>
            <a:r>
              <a:rPr lang="en-US" sz="2000" dirty="0">
                <a:solidFill>
                  <a:srgbClr val="00B0F0"/>
                </a:solidFill>
                <a:latin typeface="Aptos" panose="020B0004020202020204" pitchFamily="34" charset="0"/>
              </a:rPr>
              <a:t>While Corporate tax </a:t>
            </a:r>
            <a:r>
              <a:rPr lang="en-US" sz="2000" b="0" i="0" u="none" strike="noStrike" dirty="0">
                <a:solidFill>
                  <a:srgbClr val="00B0F0"/>
                </a:solidFill>
                <a:effectLst/>
                <a:latin typeface="Aptos" panose="020B0004020202020204" pitchFamily="34" charset="0"/>
              </a:rPr>
              <a:t>35%+ means,</a:t>
            </a:r>
            <a:r>
              <a:rPr lang="en-US" sz="2000" b="0" i="0" u="none" strike="noStrike" dirty="0">
                <a:effectLst/>
                <a:latin typeface="Aptos" panose="020B0004020202020204" pitchFamily="34" charset="0"/>
              </a:rPr>
              <a:t> people prefer to remain unincorporated. </a:t>
            </a:r>
          </a:p>
          <a:p>
            <a:r>
              <a:rPr lang="en-US" sz="2000" dirty="0">
                <a:latin typeface="Aptos" panose="020B0004020202020204" pitchFamily="34" charset="0"/>
              </a:rPr>
              <a:t>Salaried Class contributing significant amount on WHT basis. </a:t>
            </a:r>
          </a:p>
          <a:p>
            <a:pPr marL="0" indent="0">
              <a:buNone/>
            </a:pPr>
            <a:endParaRPr lang="en-US" sz="2000" dirty="0">
              <a:latin typeface="Aptos" panose="020B0004020202020204" pitchFamily="34" charset="0"/>
            </a:endParaRPr>
          </a:p>
          <a:p>
            <a:endParaRPr lang="en-US" sz="2000" dirty="0">
              <a:latin typeface="Aptos" panose="020B0004020202020204" pitchFamily="34" charset="0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299287A7-4644-CC31-3BD9-33463BF1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0732" y="6398201"/>
            <a:ext cx="3880104" cy="3651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PIDE-PRIME TAX COMMISSION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TAXATION REFORMS: REVENUE WITH GROWTH</a:t>
            </a:r>
            <a:endParaRPr lang="en-MY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A0E3D-66BD-6C9F-3C25-82035FC53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6623" y="6356350"/>
            <a:ext cx="142646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F70B212-7167-4CA9-9DEF-CA7FA42262B8}" type="slidenum">
              <a:rPr lang="en-MY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MY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041956"/>
              </p:ext>
            </p:extLst>
          </p:nvPr>
        </p:nvGraphicFramePr>
        <p:xfrm>
          <a:off x="6400800" y="915627"/>
          <a:ext cx="5352287" cy="522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3025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0DE81BF-BB4C-ADDA-D5AF-F78CCF561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6760467"/>
              </p:ext>
            </p:extLst>
          </p:nvPr>
        </p:nvGraphicFramePr>
        <p:xfrm>
          <a:off x="6551811" y="1397038"/>
          <a:ext cx="5473934" cy="332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169D36-82E9-191B-34EB-A8824181A301}"/>
              </a:ext>
            </a:extLst>
          </p:cNvPr>
          <p:cNvSpPr txBox="1"/>
          <p:nvPr/>
        </p:nvSpPr>
        <p:spPr>
          <a:xfrm>
            <a:off x="166255" y="2630897"/>
            <a:ext cx="633269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/>
            <a:r>
              <a:rPr lang="en-US" sz="2400" dirty="0">
                <a:latin typeface="Aptos" panose="020B0004020202020204" pitchFamily="34" charset="0"/>
              </a:rPr>
              <a:t>1.  Heavy reliance on withholding income tax (</a:t>
            </a:r>
            <a:r>
              <a:rPr lang="en-US" sz="2400" dirty="0" err="1">
                <a:latin typeface="Aptos" panose="020B0004020202020204" pitchFamily="34" charset="0"/>
              </a:rPr>
              <a:t>eg</a:t>
            </a:r>
            <a:r>
              <a:rPr lang="en-US" sz="2400" dirty="0">
                <a:latin typeface="Aptos" panose="020B0004020202020204" pitchFamily="34" charset="0"/>
              </a:rPr>
              <a:t> electricity, Mobile) </a:t>
            </a:r>
          </a:p>
          <a:p>
            <a:pPr lvl="1" algn="l"/>
            <a:r>
              <a:rPr lang="en-US" sz="2400" dirty="0">
                <a:latin typeface="Aptos" panose="020B0004020202020204" pitchFamily="34" charset="0"/>
              </a:rPr>
              <a:t>2. Presumptive taxes</a:t>
            </a:r>
          </a:p>
          <a:p>
            <a:pPr lvl="1" algn="l"/>
            <a:r>
              <a:rPr lang="en-US" sz="2400" dirty="0">
                <a:latin typeface="Aptos" panose="020B0004020202020204" pitchFamily="34" charset="0"/>
              </a:rPr>
              <a:t>3. Full and final. </a:t>
            </a:r>
          </a:p>
          <a:p>
            <a:pPr lvl="1" algn="l"/>
            <a:endParaRPr lang="en-US" sz="2400" dirty="0">
              <a:latin typeface="Aptos" panose="020B0004020202020204" pitchFamily="34" charset="0"/>
            </a:endParaRPr>
          </a:p>
          <a:p>
            <a:pPr lvl="1" algn="l"/>
            <a:r>
              <a:rPr lang="en-US" sz="2400" i="0" u="none" strike="noStrike" dirty="0">
                <a:effectLst/>
                <a:latin typeface="Aptos" panose="020B0004020202020204" pitchFamily="34" charset="0"/>
              </a:rPr>
              <a:t>Then FBR complains </a:t>
            </a:r>
          </a:p>
          <a:p>
            <a:pPr lvl="1" algn="l"/>
            <a:r>
              <a:rPr lang="en-US" sz="2400" dirty="0">
                <a:latin typeface="Aptos" panose="020B0004020202020204" pitchFamily="34" charset="0"/>
              </a:rPr>
              <a:t>This needs to be cleaned out </a:t>
            </a:r>
            <a:endParaRPr lang="en-US" sz="2400" i="0" u="none" strike="noStrike" dirty="0">
              <a:effectLst/>
              <a:latin typeface="Aptos" panose="020B00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49BE80-F069-2D51-3479-3DF7C8F09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16</a:t>
            </a:fld>
            <a:endParaRPr lang="en-MY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1557597-ACAA-A2F3-7705-4CA35CDB4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682" y="6356350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E71C3D-B245-A518-7C44-3A41C53E5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807" y="277236"/>
            <a:ext cx="8858320" cy="1243584"/>
          </a:xfrm>
        </p:spPr>
        <p:txBody>
          <a:bodyPr>
            <a:normAutofit fontScale="90000"/>
          </a:bodyPr>
          <a:lstStyle/>
          <a:p>
            <a:br>
              <a:rPr lang="en-US" sz="3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Voluntarily Income tax with returns declining</a:t>
            </a:r>
            <a:endParaRPr lang="en-US" sz="3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158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C87B-0C9A-D737-C81D-9ACBA6082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687"/>
            <a:ext cx="10515600" cy="1004594"/>
          </a:xfrm>
        </p:spPr>
        <p:txBody>
          <a:bodyPr>
            <a:normAutofit fontScale="90000"/>
          </a:bodyPr>
          <a:lstStyle/>
          <a:p>
            <a:pPr algn="ctr"/>
            <a:r>
              <a:rPr lang="en-MY" b="1" dirty="0">
                <a:solidFill>
                  <a:srgbClr val="FF0000"/>
                </a:solidFill>
                <a:latin typeface="Aptos Display" panose="020B0004020202020204" pitchFamily="34" charset="0"/>
              </a:rPr>
              <a:t>PERSONAL INCOME TAX REFORMS: Simplification Pays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C656B-D967-4DC1-2331-1ABC790C1F80}"/>
              </a:ext>
            </a:extLst>
          </p:cNvPr>
          <p:cNvSpPr>
            <a:spLocks/>
          </p:cNvSpPr>
          <p:nvPr/>
        </p:nvSpPr>
        <p:spPr>
          <a:xfrm>
            <a:off x="433731" y="1204147"/>
            <a:ext cx="7389199" cy="482412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MY" sz="2000" kern="100" dirty="0"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Same rate of tax on same levels of income irrespective of source</a:t>
            </a:r>
            <a:r>
              <a:rPr lang="en-MY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 algn="just" defTabSz="365760">
              <a:lnSpc>
                <a:spcPct val="115000"/>
              </a:lnSpc>
              <a:buFont typeface="+mj-lt"/>
              <a:buAutoNum type="arabicPeriod"/>
            </a:pP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Income Tax slabs rationalization for progressivity</a:t>
            </a:r>
            <a:endParaRPr lang="en-MY" sz="2000" dirty="0">
              <a:latin typeface="Aptos" panose="020B0004020202020204" pitchFamily="34" charset="0"/>
            </a:endParaRPr>
          </a:p>
          <a:p>
            <a:pPr marL="342900" indent="-342900" algn="just" defTabSz="365760">
              <a:lnSpc>
                <a:spcPct val="115000"/>
              </a:lnSpc>
              <a:buFont typeface="+mj-lt"/>
              <a:buAutoNum type="arabicPeriod"/>
            </a:pP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Increase in income tax exemption threshold to </a:t>
            </a:r>
            <a:r>
              <a:rPr lang="en-MY" sz="2000" kern="1200" dirty="0">
                <a:latin typeface="Aptos" panose="020B0004020202020204" pitchFamily="34" charset="0"/>
              </a:rPr>
              <a:t>Rs. 0.8 million</a:t>
            </a:r>
            <a:r>
              <a:rPr lang="en-MY" sz="2000" kern="1200" dirty="0">
                <a:solidFill>
                  <a:srgbClr val="B30000"/>
                </a:solidFill>
                <a:latin typeface="Aptos" panose="020B0004020202020204" pitchFamily="34" charset="0"/>
              </a:rPr>
              <a:t> 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and review it periodically</a:t>
            </a:r>
          </a:p>
          <a:p>
            <a:pPr marL="342900" indent="-342900" algn="just" defTabSz="365760">
              <a:lnSpc>
                <a:spcPct val="115000"/>
              </a:lnSpc>
              <a:buFont typeface="+mj-lt"/>
              <a:buAutoNum type="arabicPeriod"/>
            </a:pP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The effective tax rate on personal income </a:t>
            </a:r>
            <a:r>
              <a:rPr lang="en-MY" sz="2000" kern="1200" dirty="0">
                <a:latin typeface="Aptos" panose="020B0004020202020204" pitchFamily="34" charset="0"/>
              </a:rPr>
              <a:t>should be 5% points higher than the corporate income tax rate. </a:t>
            </a:r>
          </a:p>
          <a:p>
            <a:pPr marL="342900" indent="-342900" algn="just" defTabSz="365760">
              <a:lnSpc>
                <a:spcPct val="115000"/>
              </a:lnSpc>
              <a:buFont typeface="+mj-lt"/>
              <a:buAutoNum type="arabicPeriod"/>
            </a:pPr>
            <a:r>
              <a:rPr lang="en-MY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Withdraw Deemed Rental Income (7E) Tax, Capital Value Tax on Foreign Assets, Super Tax, Turnover tax, Inter-corporate dividend income, Presumptive/Final tax regime</a:t>
            </a:r>
          </a:p>
          <a:p>
            <a:pPr marL="342900" indent="-342900" algn="just" defTabSz="365760">
              <a:lnSpc>
                <a:spcPct val="115000"/>
              </a:lnSpc>
              <a:buFont typeface="+mj-lt"/>
              <a:buAutoNum type="arabicPeriod"/>
            </a:pP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No Income tax on interest income </a:t>
            </a:r>
            <a:r>
              <a:rPr lang="en-MY" sz="2000" dirty="0">
                <a:latin typeface="Aptos" panose="020B0004020202020204" pitchFamily="34" charset="0"/>
              </a:rPr>
              <a:t>of 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Roshan Account holders.</a:t>
            </a:r>
          </a:p>
          <a:p>
            <a:pPr marL="342900" indent="-342900" algn="just" defTabSz="365760">
              <a:lnSpc>
                <a:spcPct val="115000"/>
              </a:lnSpc>
              <a:buFont typeface="+mj-lt"/>
              <a:buAutoNum type="arabicPeriod"/>
            </a:pP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Review International Tax treaties for tax residency.  </a:t>
            </a:r>
            <a:endParaRPr lang="en-MY" sz="2000" kern="1200" dirty="0">
              <a:solidFill>
                <a:schemeClr val="tx1"/>
              </a:solidFill>
              <a:latin typeface="Aptos Display" panose="020B0004020202020204" pitchFamily="34" charset="0"/>
              <a:ea typeface="+mn-ea"/>
              <a:cs typeface="+mn-cs"/>
            </a:endParaRPr>
          </a:p>
          <a:p>
            <a:pPr algn="just">
              <a:spcAft>
                <a:spcPts val="600"/>
              </a:spcAft>
            </a:pPr>
            <a:endParaRPr lang="en-MY" sz="2000" dirty="0">
              <a:latin typeface="Aptos Display" panose="020B00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63670" y="1470519"/>
            <a:ext cx="3609774" cy="3462486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defTabSz="365760">
              <a:spcAft>
                <a:spcPts val="600"/>
              </a:spcAft>
            </a:pPr>
            <a:r>
              <a:rPr lang="en-MY" sz="16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Rationale:</a:t>
            </a:r>
          </a:p>
          <a:p>
            <a:pPr algn="just" defTabSz="365760">
              <a:spcAft>
                <a:spcPts val="600"/>
              </a:spcAft>
            </a:pPr>
            <a:r>
              <a:rPr lang="en-MY" sz="2400" dirty="0"/>
              <a:t>S</a:t>
            </a:r>
            <a:r>
              <a:rPr lang="en-MY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implify</a:t>
            </a:r>
          </a:p>
          <a:p>
            <a:pPr algn="just" defTabSz="365760">
              <a:spcAft>
                <a:spcPts val="600"/>
              </a:spcAft>
            </a:pPr>
            <a:endParaRPr lang="en-MY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defTabSz="365760">
              <a:spcAft>
                <a:spcPts val="600"/>
              </a:spcAft>
            </a:pPr>
            <a:r>
              <a:rPr lang="en-US" sz="2400" dirty="0"/>
              <a:t>Broaden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defTabSz="365760">
              <a:spcAft>
                <a:spcPts val="600"/>
              </a:spcAft>
            </a:pPr>
            <a:endParaRPr lang="en-US" sz="2400" dirty="0"/>
          </a:p>
          <a:p>
            <a:pPr algn="just" defTabSz="365760">
              <a:spcAft>
                <a:spcPts val="600"/>
              </a:spcAft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Encourage talent to stay </a:t>
            </a:r>
          </a:p>
          <a:p>
            <a:pPr algn="just" defTabSz="365760">
              <a:spcAft>
                <a:spcPts val="600"/>
              </a:spcAft>
            </a:pPr>
            <a:r>
              <a:rPr lang="en-US" sz="2400" dirty="0"/>
              <a:t> </a:t>
            </a:r>
          </a:p>
          <a:p>
            <a:pPr algn="just" defTabSz="365760">
              <a:spcAft>
                <a:spcPts val="600"/>
              </a:spcAft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Corporatize</a:t>
            </a:r>
            <a:endParaRPr lang="en-US" sz="24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D76A34-6E05-B0C9-3D7B-9BFACBF0D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17</a:t>
            </a:fld>
            <a:endParaRPr lang="en-MY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3CEDB57B-6F40-FBE5-6F05-C97924EC7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682" y="6356350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097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0EDA2-D0E8-F67D-2115-931B31E93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Corporate Income Tax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5FF31-B8C1-08BA-4C23-0D1CD44CAC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BE5D0-F556-39DE-C681-95CD3DC74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TAXATION REFORMS: REVENUE WITH GROWTH</a:t>
            </a:r>
            <a:endParaRPr lang="en-M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AED907-2879-915A-796F-20CEA55A8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8926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B2726-D8DA-0959-2216-DFEBECD48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MY" sz="4800" b="1" dirty="0">
                <a:solidFill>
                  <a:srgbClr val="FF0000"/>
                </a:solidFill>
                <a:latin typeface="Aptos Display" panose="020B0004020202020204" pitchFamily="34" charset="0"/>
              </a:rPr>
              <a:t>CORPORATE INCOME TAX REFORMS</a:t>
            </a:r>
            <a:endParaRPr lang="en-US" sz="4800" dirty="0">
              <a:solidFill>
                <a:srgbClr val="FF0000"/>
              </a:solidFill>
              <a:latin typeface="Aptos Display" panose="020B0004020202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2E76759-2516-8B5A-E286-BE6E8D115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239" y="2196667"/>
            <a:ext cx="8044994" cy="402059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MY" sz="2000" b="1" dirty="0">
                <a:latin typeface="Aptos Display" panose="020B0004020202020204" pitchFamily="34" charset="0"/>
              </a:rPr>
              <a:t>Corporate Tax Rate</a:t>
            </a:r>
            <a:r>
              <a:rPr lang="en-MY" sz="2000" dirty="0">
                <a:latin typeface="Aptos Display" panose="020B0004020202020204" pitchFamily="34" charset="0"/>
              </a:rPr>
              <a:t> of 25%, to be reduced further to make it regionally competitive. 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000" b="1" dirty="0">
                <a:latin typeface="Aptos Display" panose="020B0004020202020204" pitchFamily="34" charset="0"/>
              </a:rPr>
              <a:t>Withdraw: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MY" sz="2000" dirty="0">
                <a:latin typeface="Aptos Display" panose="020B0004020202020204" pitchFamily="34" charset="0"/>
              </a:rPr>
              <a:t>Super Tax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MY" sz="2000" dirty="0">
                <a:latin typeface="Aptos Display" panose="020B0004020202020204" pitchFamily="34" charset="0"/>
              </a:rPr>
              <a:t>Turnover tax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MY" sz="2000" dirty="0">
                <a:latin typeface="Aptos Display" panose="020B0004020202020204" pitchFamily="34" charset="0"/>
              </a:rPr>
              <a:t>inter-corporate dividend income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MY" sz="2000" dirty="0">
                <a:latin typeface="Aptos Display" panose="020B0004020202020204" pitchFamily="34" charset="0"/>
              </a:rPr>
              <a:t>Presumptive/Final tax regime</a:t>
            </a:r>
          </a:p>
          <a:p>
            <a:pPr marL="914400" lvl="1" indent="-457200">
              <a:buFont typeface="+mj-lt"/>
              <a:buAutoNum type="arabicPeriod"/>
            </a:pPr>
            <a:endParaRPr lang="en-MY" sz="2000" dirty="0">
              <a:latin typeface="Aptos Display" panose="020B00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en-MY" sz="2000" dirty="0">
              <a:latin typeface="Aptos Display" panose="020B00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0AF7DF-6631-585A-1138-094D502A9BD3}"/>
              </a:ext>
            </a:extLst>
          </p:cNvPr>
          <p:cNvSpPr txBox="1"/>
          <p:nvPr/>
        </p:nvSpPr>
        <p:spPr>
          <a:xfrm>
            <a:off x="8906639" y="2491616"/>
            <a:ext cx="2736048" cy="1754326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b="1" dirty="0"/>
              <a:t>Rationale:</a:t>
            </a:r>
          </a:p>
          <a:p>
            <a:pPr algn="just"/>
            <a:r>
              <a:rPr lang="en-US" dirty="0"/>
              <a:t>Encourage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investment,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Corporatization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Documentation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Simplification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0DE56-FCC4-6826-16FC-FB219D6B5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19</a:t>
            </a:fld>
            <a:endParaRPr lang="en-MY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8C285A7-2B51-6B4B-5F31-0C779D5DA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682" y="6356350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9316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35D3D-7663-1073-8A38-80E361CBD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128239"/>
            <a:ext cx="10815917" cy="84626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PIDE-PRIME TAX REFORMS COMMISSION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6B2194-4145-6887-527E-9AE137829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2</a:t>
            </a:fld>
            <a:endParaRPr lang="en-MY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95F090-7764-CE04-12E4-BE7EB5C9CC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37883" y="1552932"/>
            <a:ext cx="11116233" cy="4710777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0" indent="0" algn="ctr" defTabSz="388620">
              <a:spcAft>
                <a:spcPts val="600"/>
              </a:spcAft>
              <a:buNone/>
            </a:pPr>
            <a:r>
              <a:rPr lang="en-MY" sz="2000" b="1" kern="1200" dirty="0">
                <a:solidFill>
                  <a:schemeClr val="tx1"/>
                </a:solidFill>
                <a:latin typeface="Aptos" panose="020B0004020202020204" pitchFamily="34" charset="0"/>
              </a:rPr>
              <a:t>Members</a:t>
            </a:r>
          </a:p>
          <a:p>
            <a:pPr marL="291465" indent="-291465" algn="just" defTabSz="3886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 err="1">
                <a:solidFill>
                  <a:schemeClr val="tx1"/>
                </a:solidFill>
                <a:latin typeface="Aptos" panose="020B0004020202020204" pitchFamily="34" charset="0"/>
              </a:rPr>
              <a:t>Dr.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 Nadeem </a:t>
            </a:r>
            <a:r>
              <a:rPr lang="en-MY" sz="2000" kern="1200" dirty="0" err="1">
                <a:solidFill>
                  <a:schemeClr val="tx1"/>
                </a:solidFill>
                <a:latin typeface="Aptos" panose="020B0004020202020204" pitchFamily="34" charset="0"/>
              </a:rPr>
              <a:t>ul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 Haque, Vice Chancellor, Pakistan Institute of Development Economics (PIDE)</a:t>
            </a:r>
          </a:p>
          <a:p>
            <a:pPr marL="291465" indent="-291465" algn="just" defTabSz="3886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 err="1">
                <a:solidFill>
                  <a:schemeClr val="tx1"/>
                </a:solidFill>
                <a:latin typeface="Aptos" panose="020B0004020202020204" pitchFamily="34" charset="0"/>
              </a:rPr>
              <a:t>Dr.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 Ali Salman, Executive Director, Policy Research Institute of Market Economy (PRIME)</a:t>
            </a:r>
          </a:p>
          <a:p>
            <a:pPr marL="291465" indent="-291465" algn="just" defTabSz="3886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Mr. Shahid H. </a:t>
            </a:r>
            <a:r>
              <a:rPr lang="en-MY" sz="2000" kern="1200" dirty="0" err="1">
                <a:solidFill>
                  <a:schemeClr val="tx1"/>
                </a:solidFill>
                <a:latin typeface="Aptos" panose="020B0004020202020204" pitchFamily="34" charset="0"/>
              </a:rPr>
              <a:t>Kardar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, Former Governor State Bank of Pakistan </a:t>
            </a:r>
          </a:p>
          <a:p>
            <a:pPr marL="291465" indent="-291465" algn="just" defTabSz="3886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Syed </a:t>
            </a:r>
            <a:r>
              <a:rPr lang="en-MY" sz="2000" kern="1200" dirty="0" err="1">
                <a:solidFill>
                  <a:schemeClr val="tx1"/>
                </a:solidFill>
                <a:latin typeface="Aptos" panose="020B0004020202020204" pitchFamily="34" charset="0"/>
              </a:rPr>
              <a:t>Shabbar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 Zaidi, Former Chairman, Federal Board of Revenue </a:t>
            </a:r>
          </a:p>
          <a:p>
            <a:pPr marL="291465" indent="-291465" algn="just" defTabSz="3886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 err="1">
                <a:solidFill>
                  <a:schemeClr val="tx1"/>
                </a:solidFill>
                <a:latin typeface="Aptos" panose="020B0004020202020204" pitchFamily="34" charset="0"/>
              </a:rPr>
              <a:t>Dr.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 Ikram </a:t>
            </a:r>
            <a:r>
              <a:rPr lang="en-MY" sz="2000" kern="1200" dirty="0" err="1">
                <a:solidFill>
                  <a:schemeClr val="tx1"/>
                </a:solidFill>
                <a:latin typeface="Aptos" panose="020B0004020202020204" pitchFamily="34" charset="0"/>
              </a:rPr>
              <a:t>ul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 Haq, Advocate Supreme Court</a:t>
            </a:r>
          </a:p>
          <a:p>
            <a:pPr marL="291465" indent="-291465" algn="just" defTabSz="388620">
              <a:spcAft>
                <a:spcPts val="600"/>
              </a:spcAft>
            </a:pPr>
            <a:r>
              <a:rPr lang="en-MY" sz="2000" dirty="0" err="1">
                <a:latin typeface="Aptos" panose="020B0004020202020204" pitchFamily="34" charset="0"/>
              </a:rPr>
              <a:t>Dr.</a:t>
            </a:r>
            <a:r>
              <a:rPr lang="en-MY" sz="2000" dirty="0">
                <a:latin typeface="Aptos" panose="020B0004020202020204" pitchFamily="34" charset="0"/>
              </a:rPr>
              <a:t> Manzoor Ahmad, Pakistan Former’s Ambassador at WTO</a:t>
            </a:r>
          </a:p>
          <a:p>
            <a:pPr marL="291465" indent="-291465" algn="just" defTabSz="3886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dirty="0" err="1">
                <a:latin typeface="Aptos" panose="020B0004020202020204" pitchFamily="34" charset="0"/>
              </a:rPr>
              <a:t>Dr.</a:t>
            </a:r>
            <a:r>
              <a:rPr lang="en-MY" sz="2000" dirty="0">
                <a:latin typeface="Aptos" panose="020B0004020202020204" pitchFamily="34" charset="0"/>
              </a:rPr>
              <a:t> Nasir Iqbal, Head of Macro Lab, PIDE</a:t>
            </a:r>
          </a:p>
          <a:p>
            <a:pPr marL="291465" indent="-291465" algn="just" defTabSz="3886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 err="1">
                <a:solidFill>
                  <a:schemeClr val="tx1"/>
                </a:solidFill>
                <a:latin typeface="Aptos" panose="020B0004020202020204" pitchFamily="34" charset="0"/>
              </a:rPr>
              <a:t>Dr.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 Mahmood Khalid, Senior Research Economist, PIDE </a:t>
            </a:r>
          </a:p>
          <a:p>
            <a:pPr marL="291465" indent="-291465" algn="just" defTabSz="3886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 err="1">
                <a:solidFill>
                  <a:schemeClr val="tx1"/>
                </a:solidFill>
                <a:latin typeface="Aptos" panose="020B0004020202020204" pitchFamily="34" charset="0"/>
              </a:rPr>
              <a:t>Dr.</a:t>
            </a:r>
            <a:r>
              <a:rPr lang="en-MY" sz="2000" kern="1200" dirty="0">
                <a:solidFill>
                  <a:schemeClr val="tx1"/>
                </a:solidFill>
                <a:latin typeface="Aptos" panose="020B0004020202020204" pitchFamily="34" charset="0"/>
              </a:rPr>
              <a:t> Khalil Ahmad, Distinguished Research Fellow, PRIME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303B1DC-1500-0D2F-745C-B2D1166ACAA6}"/>
              </a:ext>
            </a:extLst>
          </p:cNvPr>
          <p:cNvSpPr txBox="1">
            <a:spLocks/>
          </p:cNvSpPr>
          <p:nvPr/>
        </p:nvSpPr>
        <p:spPr>
          <a:xfrm>
            <a:off x="537883" y="1013778"/>
            <a:ext cx="10664544" cy="583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2400" b="1" i="1" dirty="0"/>
              <a:t>Vision: </a:t>
            </a:r>
            <a:r>
              <a:rPr lang="en-MY" sz="2400" i="1" dirty="0">
                <a:solidFill>
                  <a:srgbClr val="FF0000"/>
                </a:solidFill>
                <a:latin typeface="Aptos Display" panose="020B0004020202020204" pitchFamily="34" charset="0"/>
                <a:ea typeface="+mn-ea"/>
                <a:cs typeface="+mn-cs"/>
              </a:rPr>
              <a:t>Transforming the Pakistan’s Tax System for Growth and Ease of Taxpayers</a:t>
            </a:r>
            <a:endParaRPr lang="en-MY" sz="2400" b="1" i="1" dirty="0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4ED7DCAB-AF05-E60C-94FD-983D684F3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97778" y="6383537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76881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58B16-BE94-9626-9B20-69E92479E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Federal Excise Duty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C28A3-16C9-2A8E-6926-72C41C5CC6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C6DE9-D16A-A286-4F17-342999D2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TAXATION REFORMS: REVENUE WITH GROWTH</a:t>
            </a:r>
            <a:endParaRPr lang="en-M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2DE29-3487-2D4C-9125-50F88BBBC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37937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C87B-0C9A-D737-C81D-9ACBA6082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520" y="77438"/>
            <a:ext cx="9738257" cy="1107126"/>
          </a:xfrm>
        </p:spPr>
        <p:txBody>
          <a:bodyPr anchor="t">
            <a:normAutofit/>
          </a:bodyPr>
          <a:lstStyle/>
          <a:p>
            <a:pPr algn="ctr"/>
            <a:r>
              <a:rPr lang="en-MY" sz="4800" b="1" dirty="0">
                <a:solidFill>
                  <a:srgbClr val="FF0000"/>
                </a:solidFill>
                <a:latin typeface="Aptos Display" panose="020B0004020202020204" pitchFamily="34" charset="0"/>
              </a:rPr>
              <a:t>FEDERAL EXCISE DUTY REFORMS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884C8-D557-5C2B-FB59-358E1449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21</a:t>
            </a:fld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C656B-D967-4DC1-2331-1ABC790C1F80}"/>
              </a:ext>
            </a:extLst>
          </p:cNvPr>
          <p:cNvSpPr>
            <a:spLocks/>
          </p:cNvSpPr>
          <p:nvPr/>
        </p:nvSpPr>
        <p:spPr>
          <a:xfrm>
            <a:off x="187036" y="768928"/>
            <a:ext cx="11928764" cy="4837572"/>
          </a:xfrm>
          <a:prstGeom prst="rect">
            <a:avLst/>
          </a:prstGeom>
        </p:spPr>
        <p:txBody>
          <a:bodyPr/>
          <a:lstStyle/>
          <a:p>
            <a:pPr algn="just"/>
            <a:endParaRPr lang="en-US" sz="2400" dirty="0">
              <a:latin typeface="Aptos Display" panose="020B0004020202020204" pitchFamily="34" charset="0"/>
            </a:endParaRPr>
          </a:p>
          <a:p>
            <a:pPr algn="just"/>
            <a:r>
              <a:rPr lang="en-US" sz="2400" dirty="0">
                <a:latin typeface="Aptos Display" panose="020B0004020202020204" pitchFamily="34" charset="0"/>
              </a:rPr>
              <a:t>High rates of Excise Duty will be imposed on tobacco and additive beverages, or any other products declared harmful for health or environment. </a:t>
            </a:r>
          </a:p>
          <a:p>
            <a:pPr algn="just"/>
            <a:endParaRPr lang="en-US" sz="2400" dirty="0">
              <a:latin typeface="Aptos Display" panose="020B0004020202020204" pitchFamily="34" charset="0"/>
            </a:endParaRPr>
          </a:p>
          <a:p>
            <a:pPr algn="just"/>
            <a:r>
              <a:rPr lang="en-US" sz="2400" dirty="0">
                <a:latin typeface="Aptos Display" panose="020B0004020202020204" pitchFamily="34" charset="0"/>
              </a:rPr>
              <a:t>Revenue Generation: Generate substantial government revenue. Increasing funding for public welfare projects, thereby enhancing the overall socio-economic well-being of the population.</a:t>
            </a:r>
          </a:p>
          <a:p>
            <a:pPr algn="just"/>
            <a:endParaRPr lang="en-US" sz="2400" dirty="0">
              <a:latin typeface="Aptos Display" panose="020B0004020202020204" pitchFamily="34" charset="0"/>
            </a:endParaRPr>
          </a:p>
          <a:p>
            <a:pPr algn="just"/>
            <a:r>
              <a:rPr lang="en-US" sz="2400" dirty="0">
                <a:latin typeface="Aptos Display" panose="020B0004020202020204" pitchFamily="34" charset="0"/>
              </a:rPr>
              <a:t>For tobacco; tax at Rs @Rs 500 /kg at GLT stage increasing from Rs 10/Kg as well. </a:t>
            </a:r>
          </a:p>
          <a:p>
            <a:pPr algn="just"/>
            <a:endParaRPr lang="en-US" sz="2400" dirty="0">
              <a:latin typeface="Aptos Display" panose="020B0004020202020204" pitchFamily="34" charset="0"/>
            </a:endParaRPr>
          </a:p>
          <a:p>
            <a:pPr algn="just"/>
            <a:endParaRPr lang="en-US" sz="2400" dirty="0">
              <a:latin typeface="Aptos Display" panose="020B0004020202020204" pitchFamily="34" charset="0"/>
            </a:endParaRPr>
          </a:p>
          <a:p>
            <a:pPr algn="just"/>
            <a:r>
              <a:rPr lang="en-US" sz="2400" dirty="0">
                <a:latin typeface="Aptos Display" panose="020B0004020202020204" pitchFamily="34" charset="0"/>
              </a:rPr>
              <a:t>     </a:t>
            </a:r>
          </a:p>
          <a:p>
            <a:pPr algn="just">
              <a:spcAft>
                <a:spcPts val="600"/>
              </a:spcAft>
            </a:pPr>
            <a:endParaRPr lang="en-MY" sz="2400" dirty="0">
              <a:latin typeface="Aptos Display" panose="020B0004020202020204" pitchFamily="34" charset="0"/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344944E-D6F2-E436-8C25-A52D8FBB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682" y="6356350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11824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C87B-0C9A-D737-C81D-9ACBA6082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42" y="524624"/>
            <a:ext cx="9738257" cy="1107126"/>
          </a:xfrm>
        </p:spPr>
        <p:txBody>
          <a:bodyPr anchor="t">
            <a:normAutofit/>
          </a:bodyPr>
          <a:lstStyle/>
          <a:p>
            <a:pPr algn="ctr"/>
            <a:r>
              <a:rPr lang="en-MY" sz="4000" b="1" dirty="0">
                <a:solidFill>
                  <a:srgbClr val="FF0000"/>
                </a:solidFill>
                <a:latin typeface="Aptos Display" panose="020B0004020202020204" pitchFamily="34" charset="0"/>
              </a:rPr>
              <a:t>REFORMING WITHHOLDING TAXES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884C8-D557-5C2B-FB59-358E1449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22</a:t>
            </a:fld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C656B-D967-4DC1-2331-1ABC790C1F80}"/>
              </a:ext>
            </a:extLst>
          </p:cNvPr>
          <p:cNvSpPr>
            <a:spLocks/>
          </p:cNvSpPr>
          <p:nvPr/>
        </p:nvSpPr>
        <p:spPr>
          <a:xfrm>
            <a:off x="586842" y="1794933"/>
            <a:ext cx="10944758" cy="3589724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Aptos" panose="020B0004020202020204" pitchFamily="34" charset="0"/>
              </a:rPr>
              <a:t>Withholding Taxation Regime should be changed to an advanced income tax regime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Aptos" panose="020B0004020202020204" pitchFamily="34" charset="0"/>
              </a:rPr>
              <a:t>All withholding taxes on transactions, which are not based on income (such as utilities, school fees, bank withdrawals </a:t>
            </a:r>
            <a:r>
              <a:rPr lang="en-US" sz="2800" dirty="0" err="1">
                <a:latin typeface="Aptos" panose="020B0004020202020204" pitchFamily="34" charset="0"/>
              </a:rPr>
              <a:t>etc</a:t>
            </a:r>
            <a:r>
              <a:rPr lang="en-US" sz="2800" dirty="0">
                <a:latin typeface="Aptos" panose="020B0004020202020204" pitchFamily="34" charset="0"/>
              </a:rPr>
              <a:t>) should be gradually phased out quickly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>
                <a:latin typeface="Aptos" panose="020B0004020202020204" pitchFamily="34" charset="0"/>
              </a:rPr>
              <a:t>In the long run, all kinds of withholding taxes, except on payroll, interest, dividends and payments to non-residents should be discontinued. </a:t>
            </a:r>
            <a:r>
              <a:rPr lang="en-US" sz="2800" dirty="0">
                <a:solidFill>
                  <a:srgbClr val="00B0F0"/>
                </a:solidFill>
                <a:latin typeface="Aptos" panose="020B0004020202020204" pitchFamily="34" charset="0"/>
              </a:rPr>
              <a:t>(Almost 44 WH tax lines and 62% of the Total WHT in FY 2021-22)</a:t>
            </a:r>
            <a:r>
              <a:rPr lang="en-US" sz="2800" dirty="0">
                <a:latin typeface="Aptos" panose="020B0004020202020204" pitchFamily="34" charset="0"/>
              </a:rPr>
              <a:t> </a:t>
            </a:r>
          </a:p>
          <a:p>
            <a:pPr algn="just"/>
            <a:endParaRPr lang="en-US" sz="2800" dirty="0">
              <a:latin typeface="Aptos" panose="020B0004020202020204" pitchFamily="34" charset="0"/>
            </a:endParaRPr>
          </a:p>
          <a:p>
            <a:pPr algn="just"/>
            <a:endParaRPr lang="en-MY" dirty="0">
              <a:latin typeface="Aptos" panose="020B0004020202020204" pitchFamily="34" charset="0"/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A4EAEDD-270C-1602-F414-6FB7F332B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682" y="6356350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61550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C87B-0C9A-D737-C81D-9ACBA6082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43" y="369801"/>
            <a:ext cx="9738257" cy="1107126"/>
          </a:xfrm>
        </p:spPr>
        <p:txBody>
          <a:bodyPr anchor="t">
            <a:normAutofit/>
          </a:bodyPr>
          <a:lstStyle/>
          <a:p>
            <a:pPr algn="ctr"/>
            <a:r>
              <a:rPr lang="en-MY" sz="4800" b="1" dirty="0">
                <a:solidFill>
                  <a:srgbClr val="FF0000"/>
                </a:solidFill>
                <a:latin typeface="Aptos Display" panose="020B0004020202020204" pitchFamily="34" charset="0"/>
              </a:rPr>
              <a:t> CAPITAL GAINS TAX REFORMS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884C8-D557-5C2B-FB59-358E1449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23</a:t>
            </a:fld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C656B-D967-4DC1-2331-1ABC790C1F80}"/>
              </a:ext>
            </a:extLst>
          </p:cNvPr>
          <p:cNvSpPr>
            <a:spLocks/>
          </p:cNvSpPr>
          <p:nvPr/>
        </p:nvSpPr>
        <p:spPr>
          <a:xfrm>
            <a:off x="461200" y="1271008"/>
            <a:ext cx="11019600" cy="4958341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000" b="1" dirty="0">
                <a:latin typeface="Aptos" panose="020B0004020202020204" pitchFamily="34" charset="0"/>
              </a:rPr>
              <a:t>1: Listed Securities</a:t>
            </a:r>
            <a:r>
              <a:rPr lang="en-US" sz="2000" dirty="0">
                <a:latin typeface="Aptos" panose="020B0004020202020204" pitchFamily="34" charset="0"/>
              </a:rPr>
              <a:t> 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ptos" panose="020B0004020202020204" pitchFamily="34" charset="0"/>
              </a:rPr>
              <a:t>a. Sold within 12 months: Tax as normal income; 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ptos" panose="020B0004020202020204" pitchFamily="34" charset="0"/>
              </a:rPr>
              <a:t>b. Sold between 12 months and five years: Normal rate with indexation for inflation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ptos" panose="020B0004020202020204" pitchFamily="34" charset="0"/>
              </a:rPr>
              <a:t>c. Sold after 5 years: No tax </a:t>
            </a:r>
          </a:p>
          <a:p>
            <a:pPr algn="just"/>
            <a:r>
              <a:rPr lang="en-US" sz="2000" b="1" dirty="0">
                <a:latin typeface="Aptos" panose="020B0004020202020204" pitchFamily="34" charset="0"/>
              </a:rPr>
              <a:t>2: Unlisted Shares 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ptos" panose="020B0004020202020204" pitchFamily="34" charset="0"/>
              </a:rPr>
              <a:t>a. Within five years: Normal rate with indexation for inflation 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ptos" panose="020B0004020202020204" pitchFamily="34" charset="0"/>
              </a:rPr>
              <a:t>b. After five years: No tax </a:t>
            </a:r>
          </a:p>
          <a:p>
            <a:pPr algn="just"/>
            <a:r>
              <a:rPr lang="en-US" sz="2000" b="1" dirty="0">
                <a:latin typeface="Aptos" panose="020B0004020202020204" pitchFamily="34" charset="0"/>
              </a:rPr>
              <a:t>3. Real Estates 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ptos" panose="020B0004020202020204" pitchFamily="34" charset="0"/>
              </a:rPr>
              <a:t>a. Open Plot: Within five years: 5% with indexation for inflation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ptos" panose="020B0004020202020204" pitchFamily="34" charset="0"/>
              </a:rPr>
              <a:t>b. After five years: No tax 5 years 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ptos" panose="020B0004020202020204" pitchFamily="34" charset="0"/>
              </a:rPr>
              <a:t>c.  Constructed Property: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ptos" panose="020B0004020202020204" pitchFamily="34" charset="0"/>
              </a:rPr>
              <a:t>1% for 5/7 years and no tax thereafter</a:t>
            </a:r>
            <a:endParaRPr lang="en-MY" sz="2000" dirty="0">
              <a:latin typeface="Aptos" panose="020B0004020202020204" pitchFamily="34" charset="0"/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E299862-6E40-43FB-A3F2-3E07A4109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98571" y="6347526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49072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C87B-0C9A-D737-C81D-9ACBA6082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51" y="272046"/>
            <a:ext cx="10499988" cy="110712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MY" sz="4800" b="1" dirty="0">
                <a:solidFill>
                  <a:srgbClr val="FF0000"/>
                </a:solidFill>
                <a:latin typeface="Aptos Display" panose="020B0004020202020204" pitchFamily="34" charset="0"/>
              </a:rPr>
              <a:t>Make agricultural income a federal subject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884C8-D557-5C2B-FB59-358E1449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24</a:t>
            </a:fld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C656B-D967-4DC1-2331-1ABC790C1F80}"/>
              </a:ext>
            </a:extLst>
          </p:cNvPr>
          <p:cNvSpPr>
            <a:spLocks/>
          </p:cNvSpPr>
          <p:nvPr/>
        </p:nvSpPr>
        <p:spPr>
          <a:xfrm>
            <a:off x="619892" y="1903938"/>
            <a:ext cx="6475175" cy="4141262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MY" sz="2400" dirty="0">
                <a:latin typeface="Aptos" panose="020B0004020202020204" pitchFamily="34" charset="0"/>
              </a:rPr>
              <a:t>The exemption of agriculture income including rental income on agriculture should be removed through a constitutional amendment, thus making “income” a federal subject without any exemption. 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MY" sz="2400" dirty="0">
                <a:latin typeface="Aptos" panose="020B0004020202020204" pitchFamily="34" charset="0"/>
              </a:rPr>
              <a:t>Corporate farming to be encouraged through rebate of 1-5%.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MY" sz="2400" dirty="0">
                <a:latin typeface="Aptos" panose="020B0004020202020204" pitchFamily="34" charset="0"/>
              </a:rPr>
              <a:t>Allowing losses to be carried forward for adjustment against income tax liability. </a:t>
            </a:r>
          </a:p>
          <a:p>
            <a:pPr algn="just"/>
            <a:endParaRPr lang="en-MY" sz="2000" dirty="0">
              <a:latin typeface="Aptos" panose="020B00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32768" y="1690322"/>
            <a:ext cx="4258734" cy="4093428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MY" b="1" dirty="0"/>
              <a:t>Rationale: </a:t>
            </a:r>
          </a:p>
          <a:p>
            <a:pPr algn="just"/>
            <a:endParaRPr lang="en-MY" dirty="0"/>
          </a:p>
          <a:p>
            <a:pPr algn="just"/>
            <a:r>
              <a:rPr lang="en-MY" sz="2400" dirty="0"/>
              <a:t>This would increase tax revenues of the agriculture sector by extracting a maximum revenues out of potential revenues estimates of Rs 112 to 134 billion of the sector (these estimates are based on GDP of 2017-18.)</a:t>
            </a:r>
          </a:p>
          <a:p>
            <a:pPr algn="just"/>
            <a:endParaRPr lang="en-MY" sz="1600" b="1" dirty="0">
              <a:solidFill>
                <a:srgbClr val="FFFFFF"/>
              </a:solidFill>
            </a:endParaRPr>
          </a:p>
          <a:p>
            <a:endParaRPr lang="en-US" sz="1600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286901C-CEB6-B445-3C44-94A89464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4682" y="6356350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6962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504D0-98E0-B8E4-9D0F-39E137571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96501" cy="13255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PIDE-PRIME TAX REFORMS COMMISSION 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178EC-016B-E022-A52D-15B9CC93B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TAXATION REFORMS: REVENUE WITH GROWTH</a:t>
            </a:r>
            <a:endParaRPr lang="en-M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078202-DDB5-C36E-7EB9-ABAB91143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3</a:t>
            </a:fld>
            <a:endParaRPr lang="en-MY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8E7812-40FE-2B3E-04EE-60EFB244377C}"/>
              </a:ext>
            </a:extLst>
          </p:cNvPr>
          <p:cNvSpPr txBox="1"/>
          <p:nvPr/>
        </p:nvSpPr>
        <p:spPr>
          <a:xfrm>
            <a:off x="1520042" y="2078182"/>
            <a:ext cx="8918368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 defTabSz="320040">
              <a:spcAft>
                <a:spcPts val="600"/>
              </a:spcAft>
            </a:pPr>
            <a:r>
              <a:rPr lang="en-MY" sz="2000" b="1" kern="1200" dirty="0">
                <a:solidFill>
                  <a:schemeClr val="tx1"/>
                </a:solidFill>
                <a:latin typeface="Aptos Display" panose="020B0004020202020204" pitchFamily="34" charset="0"/>
              </a:rPr>
              <a:t>This presentation is based on the reports published by the following institutions and individuals. </a:t>
            </a:r>
          </a:p>
          <a:p>
            <a:pPr lvl="1" algn="just" defTabSz="320040">
              <a:spcAft>
                <a:spcPts val="600"/>
              </a:spcAft>
            </a:pPr>
            <a:endParaRPr lang="en-MY" sz="2000" b="1" kern="1200" dirty="0">
              <a:solidFill>
                <a:schemeClr val="tx1"/>
              </a:solidFill>
              <a:latin typeface="Aptos Display" panose="020B0004020202020204" pitchFamily="34" charset="0"/>
            </a:endParaRPr>
          </a:p>
          <a:p>
            <a:pPr marL="800100" lvl="1" indent="-342900" algn="just" defTabSz="32004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>
                <a:solidFill>
                  <a:schemeClr val="tx1"/>
                </a:solidFill>
                <a:latin typeface="Aptos Display" panose="020B0004020202020204" pitchFamily="34" charset="0"/>
              </a:rPr>
              <a:t>Pakistan Institute of Development Economics (PIDE)</a:t>
            </a:r>
          </a:p>
          <a:p>
            <a:pPr marL="800100" lvl="1" indent="-342900" algn="just" defTabSz="32004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>
                <a:solidFill>
                  <a:schemeClr val="tx1"/>
                </a:solidFill>
                <a:latin typeface="Aptos Display" panose="020B0004020202020204" pitchFamily="34" charset="0"/>
              </a:rPr>
              <a:t>Policy Research Institute of Market Economy (PRIME)</a:t>
            </a:r>
          </a:p>
          <a:p>
            <a:pPr marL="800100" lvl="1" indent="-342900" algn="just" defTabSz="32004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>
                <a:solidFill>
                  <a:schemeClr val="tx1"/>
                </a:solidFill>
                <a:latin typeface="Aptos Display" panose="020B0004020202020204" pitchFamily="34" charset="0"/>
              </a:rPr>
              <a:t>Pakistan Business Council (PBC)</a:t>
            </a:r>
          </a:p>
          <a:p>
            <a:pPr marL="800100" lvl="1" indent="-342900" algn="just" defTabSz="32004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000" kern="1200" dirty="0">
                <a:solidFill>
                  <a:schemeClr val="tx1"/>
                </a:solidFill>
                <a:latin typeface="Aptos Display" panose="020B0004020202020204" pitchFamily="34" charset="0"/>
              </a:rPr>
              <a:t>Dr Hafiz Pasha</a:t>
            </a:r>
          </a:p>
        </p:txBody>
      </p:sp>
    </p:spTree>
    <p:extLst>
      <p:ext uri="{BB962C8B-B14F-4D97-AF65-F5344CB8AC3E}">
        <p14:creationId xmlns:p14="http://schemas.microsoft.com/office/powerpoint/2010/main" val="398039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ABE92DA-0EE1-50E4-2DA0-50A691E027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20011" r="9091" b="3380"/>
          <a:stretch/>
        </p:blipFill>
        <p:spPr>
          <a:xfrm>
            <a:off x="0" y="-319078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22305E-6B90-3069-A1C1-A9F4D50DE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MY" b="1" dirty="0">
                <a:latin typeface="Aptos Display" panose="020B0004020202020204" pitchFamily="34" charset="0"/>
              </a:rPr>
              <a:t>Structure of Report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158729-0922-2D13-1BD0-B5DFDD7C0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PIDE-PRIME TAX COMMISSION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 TAXATION REFORMS: REVENUE WITH GROWTH</a:t>
            </a:r>
            <a:endParaRPr lang="en-M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1D5CC1-CC12-1A87-93C3-EB42C2D6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F70B212-7167-4CA9-9DEF-CA7FA42262B8}" type="slidenum">
              <a:rPr lang="en-MY" smtClean="0"/>
              <a:pPr>
                <a:spcAft>
                  <a:spcPts val="600"/>
                </a:spcAft>
              </a:pPr>
              <a:t>4</a:t>
            </a:fld>
            <a:endParaRPr lang="en-MY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824711B-EF00-B11E-9D0F-B2BC996399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8378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706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A8CC-5918-046B-CF2B-29028461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036"/>
            <a:ext cx="9617034" cy="14024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3000" b="1" kern="1200" dirty="0">
                <a:solidFill>
                  <a:schemeClr val="tx1"/>
                </a:solidFill>
                <a:latin typeface="Aptos Display" panose="020B0004020202020204" pitchFamily="34" charset="0"/>
              </a:rPr>
              <a:t>Objectives &amp; Parameters of a new tax policy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C1FC1DD-6828-47C2-B4D0-A08102ACAAC7}"/>
              </a:ext>
            </a:extLst>
          </p:cNvPr>
          <p:cNvSpPr txBox="1"/>
          <p:nvPr/>
        </p:nvSpPr>
        <p:spPr>
          <a:xfrm>
            <a:off x="798616" y="1633396"/>
            <a:ext cx="10184807" cy="3591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1" indent="-342900" defTabSz="9144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400" dirty="0">
              <a:latin typeface="Aptos" panose="020B0004020202020204" pitchFamily="34" charset="0"/>
            </a:endParaRPr>
          </a:p>
          <a:p>
            <a:pPr marL="1257300" lvl="1" indent="-342900" defTabSz="9144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400" dirty="0">
              <a:latin typeface="Aptos" panose="020B0004020202020204" pitchFamily="34" charset="0"/>
            </a:endParaRPr>
          </a:p>
          <a:p>
            <a:pPr marL="1257300" lvl="1" indent="-342900" defTabSz="9144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latin typeface="Aptos" panose="020B0004020202020204" pitchFamily="34" charset="0"/>
              </a:rPr>
              <a:t>A citizen friendly</a:t>
            </a:r>
            <a:r>
              <a:rPr lang="en-US" sz="2400" dirty="0">
                <a:latin typeface="Aptos" panose="020B0004020202020204" pitchFamily="34" charset="0"/>
              </a:rPr>
              <a:t>, </a:t>
            </a:r>
            <a:r>
              <a:rPr lang="en-US" sz="2400" b="1" dirty="0">
                <a:latin typeface="Aptos" panose="020B0004020202020204" pitchFamily="34" charset="0"/>
              </a:rPr>
              <a:t>transparent</a:t>
            </a:r>
            <a:r>
              <a:rPr lang="en-US" sz="2400" dirty="0">
                <a:latin typeface="Aptos" panose="020B0004020202020204" pitchFamily="34" charset="0"/>
              </a:rPr>
              <a:t>, </a:t>
            </a:r>
            <a:r>
              <a:rPr lang="en-US" sz="2400" b="1" dirty="0">
                <a:latin typeface="Aptos" panose="020B0004020202020204" pitchFamily="34" charset="0"/>
              </a:rPr>
              <a:t>stable</a:t>
            </a:r>
            <a:r>
              <a:rPr lang="en-US" sz="2400" dirty="0">
                <a:latin typeface="Aptos" panose="020B0004020202020204" pitchFamily="34" charset="0"/>
              </a:rPr>
              <a:t> and </a:t>
            </a:r>
            <a:r>
              <a:rPr lang="en-US" sz="2400" b="1" dirty="0">
                <a:latin typeface="Aptos" panose="020B0004020202020204" pitchFamily="34" charset="0"/>
              </a:rPr>
              <a:t>predictable</a:t>
            </a:r>
            <a:r>
              <a:rPr lang="en-US" sz="2400" dirty="0">
                <a:latin typeface="Aptos" panose="020B0004020202020204" pitchFamily="34" charset="0"/>
              </a:rPr>
              <a:t> tax regime to stimulate growth and investment </a:t>
            </a:r>
          </a:p>
          <a:p>
            <a:pPr marL="1257300" lvl="1" indent="-342900" defTabSz="9144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latin typeface="Aptos" panose="020B0004020202020204" pitchFamily="34" charset="0"/>
              </a:rPr>
              <a:t>Simplification</a:t>
            </a:r>
            <a:r>
              <a:rPr lang="en-US" sz="2400" dirty="0">
                <a:latin typeface="Aptos" panose="020B0004020202020204" pitchFamily="34" charset="0"/>
              </a:rPr>
              <a:t> &amp; </a:t>
            </a:r>
            <a:r>
              <a:rPr lang="en-US" sz="2400" b="1" dirty="0">
                <a:latin typeface="Aptos" panose="020B0004020202020204" pitchFamily="34" charset="0"/>
              </a:rPr>
              <a:t>harmonization</a:t>
            </a:r>
            <a:r>
              <a:rPr lang="en-US" sz="2400" dirty="0">
                <a:latin typeface="Aptos" panose="020B0004020202020204" pitchFamily="34" charset="0"/>
              </a:rPr>
              <a:t> to facilitate taxpayers and ease of paying taxes</a:t>
            </a:r>
          </a:p>
          <a:p>
            <a:pPr marL="1257300" lvl="1" indent="-342900" defTabSz="9144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latin typeface="Aptos" panose="020B0004020202020204" pitchFamily="34" charset="0"/>
              </a:rPr>
              <a:t>Automation</a:t>
            </a:r>
            <a:r>
              <a:rPr lang="en-US" sz="2400" dirty="0">
                <a:latin typeface="Aptos" panose="020B0004020202020204" pitchFamily="34" charset="0"/>
              </a:rPr>
              <a:t> &amp; </a:t>
            </a:r>
            <a:r>
              <a:rPr lang="en-US" sz="2400" b="1" dirty="0">
                <a:latin typeface="Aptos" panose="020B0004020202020204" pitchFamily="34" charset="0"/>
              </a:rPr>
              <a:t>digitization</a:t>
            </a:r>
            <a:r>
              <a:rPr lang="en-US" sz="2400" dirty="0">
                <a:latin typeface="Aptos" panose="020B0004020202020204" pitchFamily="34" charset="0"/>
              </a:rPr>
              <a:t> to eliminate direct interface between the taxpayer and the tax authority</a:t>
            </a:r>
          </a:p>
          <a:p>
            <a:pPr marL="1257300" lvl="1" indent="-342900" defTabSz="9144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400" dirty="0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D26277-5C92-77A4-276C-DF9F9288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4366" y="6310311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8F70B212-7167-4CA9-9DEF-CA7FA42262B8}" type="slidenum">
              <a:rPr lang="en-US">
                <a:solidFill>
                  <a:srgbClr val="FFFFFF"/>
                </a:solidFill>
              </a:rPr>
              <a:pPr defTabSz="914400">
                <a:spcAft>
                  <a:spcPts val="600"/>
                </a:spcAft>
              </a:pPr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592D94C-5C99-2425-EE51-327B07E822E6}"/>
              </a:ext>
            </a:extLst>
          </p:cNvPr>
          <p:cNvSpPr txBox="1">
            <a:spLocks/>
          </p:cNvSpPr>
          <p:nvPr/>
        </p:nvSpPr>
        <p:spPr>
          <a:xfrm>
            <a:off x="4038600" y="63103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/>
              <a:t>PIDE-PRIME TAX COMMISSION</a:t>
            </a:r>
          </a:p>
          <a:p>
            <a:pPr>
              <a:spcAft>
                <a:spcPts val="600"/>
              </a:spcAft>
            </a:pPr>
            <a:r>
              <a:rPr lang="en-US" dirty="0"/>
              <a:t> TAXATION REFORMS: REVENUE WITH GROWTH</a:t>
            </a:r>
            <a:endParaRPr lang="en-MY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67EA323D-B569-13FF-FE6D-BF285B8EBCAC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8F70B212-7167-4CA9-9DEF-CA7FA42262B8}" type="slidenum">
              <a:rPr lang="en-MY" smtClean="0"/>
              <a:pPr>
                <a:spcAft>
                  <a:spcPts val="600"/>
                </a:spcAft>
              </a:pPr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090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C87B-0C9A-D737-C81D-9ACBA6082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407" y="512859"/>
            <a:ext cx="3124200" cy="625408"/>
          </a:xfrm>
          <a:solidFill>
            <a:schemeClr val="accent1">
              <a:alpha val="33000"/>
            </a:schemeClr>
          </a:solidFill>
        </p:spPr>
        <p:txBody>
          <a:bodyPr anchor="t">
            <a:normAutofit/>
          </a:bodyPr>
          <a:lstStyle/>
          <a:p>
            <a:r>
              <a:rPr lang="en-MY" sz="3200" b="1" dirty="0">
                <a:solidFill>
                  <a:srgbClr val="FF0000"/>
                </a:solidFill>
                <a:latin typeface="Aptos Display" panose="020B0004020202020204" pitchFamily="34" charset="0"/>
              </a:rPr>
              <a:t>The Problem  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F4FCC6E-F1A6-7114-A21F-C97EE76EE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6</a:t>
            </a:fld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C656B-D967-4DC1-2331-1ABC790C1F80}"/>
              </a:ext>
            </a:extLst>
          </p:cNvPr>
          <p:cNvSpPr>
            <a:spLocks/>
          </p:cNvSpPr>
          <p:nvPr/>
        </p:nvSpPr>
        <p:spPr>
          <a:xfrm>
            <a:off x="373118" y="1847506"/>
            <a:ext cx="9982165" cy="3780505"/>
          </a:xfrm>
          <a:prstGeom prst="rect">
            <a:avLst/>
          </a:prstGeom>
        </p:spPr>
        <p:txBody>
          <a:bodyPr/>
          <a:lstStyle/>
          <a:p>
            <a:pPr marL="514350" indent="-514350" algn="just" defTabSz="320040">
              <a:spcAft>
                <a:spcPts val="600"/>
              </a:spcAft>
              <a:buFont typeface="+mj-lt"/>
              <a:buAutoNum type="arabicPeriod"/>
            </a:pPr>
            <a:r>
              <a:rPr lang="en-MY" sz="2800" dirty="0">
                <a:latin typeface="Aptos" panose="020B0004020202020204" pitchFamily="34" charset="0"/>
              </a:rPr>
              <a:t>Pakistan has no clear tax policy— only measures erratically introduced on ad hoc basis creating uncertainty &amp; lack of trust. </a:t>
            </a:r>
          </a:p>
          <a:p>
            <a:pPr marL="514350" indent="-514350" algn="just" defTabSz="320040">
              <a:spcAft>
                <a:spcPts val="600"/>
              </a:spcAft>
              <a:buFont typeface="+mj-lt"/>
              <a:buAutoNum type="arabicPeriod"/>
            </a:pPr>
            <a:r>
              <a:rPr lang="en-MY" sz="2800" dirty="0">
                <a:latin typeface="Aptos" panose="020B0004020202020204" pitchFamily="34" charset="0"/>
              </a:rPr>
              <a:t>Growth and investment adversely affected.</a:t>
            </a:r>
          </a:p>
          <a:p>
            <a:pPr marL="514350" indent="-514350" algn="just" defTabSz="320040">
              <a:spcAft>
                <a:spcPts val="600"/>
              </a:spcAft>
              <a:buFont typeface="+mj-lt"/>
              <a:buAutoNum type="arabicPeriod"/>
            </a:pPr>
            <a:r>
              <a:rPr lang="en-MY" sz="2800" dirty="0">
                <a:latin typeface="Aptos" panose="020B0004020202020204" pitchFamily="34" charset="0"/>
              </a:rPr>
              <a:t>Tax evasion/compliance/maladministration increases </a:t>
            </a:r>
          </a:p>
          <a:p>
            <a:pPr marL="514350" indent="-514350" algn="just" defTabSz="320040">
              <a:spcAft>
                <a:spcPts val="600"/>
              </a:spcAft>
              <a:buFont typeface="+mj-lt"/>
              <a:buAutoNum type="arabicPeriod"/>
            </a:pPr>
            <a:r>
              <a:rPr lang="en-MY" sz="2800" dirty="0">
                <a:latin typeface="Aptos" panose="020B0004020202020204" pitchFamily="34" charset="0"/>
              </a:rPr>
              <a:t>Revenue shortfalls because of poor policy and administration</a:t>
            </a:r>
          </a:p>
          <a:p>
            <a:pPr marL="514350" indent="-514350" algn="just" defTabSz="320040">
              <a:spcAft>
                <a:spcPts val="600"/>
              </a:spcAft>
              <a:buFont typeface="+mj-lt"/>
              <a:buAutoNum type="arabicPeriod"/>
            </a:pPr>
            <a:r>
              <a:rPr lang="en-MY" sz="2800" dirty="0">
                <a:latin typeface="Aptos" panose="020B0004020202020204" pitchFamily="34" charset="0"/>
              </a:rPr>
              <a:t>Tax advice influenced by lenders/TA/Consultant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7CC0DD-AA8B-9C92-A1D3-9E7CB5C4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4214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ood human figure">
            <a:extLst>
              <a:ext uri="{FF2B5EF4-FFF2-40B4-BE49-F238E27FC236}">
                <a16:creationId xmlns:a16="http://schemas.microsoft.com/office/drawing/2014/main" id="{FA6D2BF0-5452-780E-8440-3408AF1B33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  <a:alphaModFix amt="10000"/>
          </a:blip>
          <a:srcRect b="15730"/>
          <a:stretch/>
        </p:blipFill>
        <p:spPr>
          <a:xfrm>
            <a:off x="20" y="-1"/>
            <a:ext cx="121919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77A9A6-BF07-771E-33BE-0A9A5B218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68" y="1169982"/>
            <a:ext cx="10530318" cy="27363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200" b="1">
                <a:solidFill>
                  <a:schemeClr val="tx2"/>
                </a:solidFill>
              </a:rPr>
              <a:t>What we Propose </a:t>
            </a:r>
            <a:br>
              <a:rPr lang="en-US" sz="6200" b="1">
                <a:solidFill>
                  <a:schemeClr val="tx2"/>
                </a:solidFill>
              </a:rPr>
            </a:br>
            <a:br>
              <a:rPr lang="en-US" sz="6200" b="1">
                <a:solidFill>
                  <a:schemeClr val="tx2"/>
                </a:solidFill>
              </a:rPr>
            </a:br>
            <a:endParaRPr lang="en-US" sz="6200" b="1">
              <a:solidFill>
                <a:schemeClr val="tx2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F5728-1018-D923-9399-F8B4363C7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2567" y="4067745"/>
            <a:ext cx="10530318" cy="19498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Proposals and Revenue Implications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FEB19D-C534-2DDC-70F8-745A8809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777240" cy="7315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  <a:defRPr/>
            </a:pPr>
            <a:fld id="{8F70B212-7167-4CA9-9DEF-CA7FA42262B8}" type="slidenum">
              <a:rPr lang="en-US" sz="2200">
                <a:solidFill>
                  <a:schemeClr val="tx2"/>
                </a:solidFill>
                <a:latin typeface="Calibri" panose="020F0502020204030204"/>
              </a:rPr>
              <a:pPr defTabSz="914400">
                <a:spcAft>
                  <a:spcPts val="600"/>
                </a:spcAft>
                <a:defRPr/>
              </a:pPr>
              <a:t>7</a:t>
            </a:fld>
            <a:endParaRPr lang="en-US" sz="2200">
              <a:solidFill>
                <a:schemeClr val="tx2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09866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3CEAD-0771-EB5E-5C3D-2D192DCCC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Customs Tariffs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9C21D-093C-C2FE-F615-A6D6C97AAA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E6FCB5-974E-0C3A-0ED7-2C299234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24DCA5-52C3-181A-CFD1-C26130C9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B212-7167-4CA9-9DEF-CA7FA42262B8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6836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>
            <a:spLocks noGrp="1"/>
          </p:cNvSpPr>
          <p:nvPr>
            <p:ph type="title"/>
          </p:nvPr>
        </p:nvSpPr>
        <p:spPr>
          <a:xfrm>
            <a:off x="1078321" y="805931"/>
            <a:ext cx="10035357" cy="838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rmAutofit fontScale="90000"/>
          </a:bodyPr>
          <a:lstStyle/>
          <a:p>
            <a:pPr>
              <a:spcBef>
                <a:spcPts val="0"/>
              </a:spcBef>
              <a:buClr>
                <a:srgbClr val="000090"/>
              </a:buClr>
              <a:buSzPts val="3600"/>
            </a:pPr>
            <a:r>
              <a:rPr lang="en-US" b="1" dirty="0">
                <a:solidFill>
                  <a:srgbClr val="FF0000"/>
                </a:solidFill>
                <a:latin typeface="Aptos Display" panose="020B0004020202020204" pitchFamily="34" charset="0"/>
              </a:rPr>
              <a:t>Problems in existing Customs Tariff Regime </a:t>
            </a:r>
            <a:endParaRPr b="1" dirty="0">
              <a:solidFill>
                <a:srgbClr val="FF0000"/>
              </a:solidFill>
              <a:latin typeface="Aptos Display" panose="020B0004020202020204" pitchFamily="34" charset="0"/>
            </a:endParaRPr>
          </a:p>
        </p:txBody>
      </p:sp>
      <p:sp>
        <p:nvSpPr>
          <p:cNvPr id="110" name="Google Shape;110;p2"/>
          <p:cNvSpPr txBox="1">
            <a:spLocks noGrp="1"/>
          </p:cNvSpPr>
          <p:nvPr>
            <p:ph type="body" idx="1"/>
          </p:nvPr>
        </p:nvSpPr>
        <p:spPr>
          <a:xfrm>
            <a:off x="1137803" y="1736204"/>
            <a:ext cx="9480456" cy="452807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Exports are dependent on imported inputs- </a:t>
            </a:r>
            <a:r>
              <a:rPr lang="en-PK" sz="2400" dirty="0">
                <a:solidFill>
                  <a:srgbClr val="000000"/>
                </a:solidFill>
                <a:latin typeface="Aptos" panose="020B0004020202020204" pitchFamily="34" charset="0"/>
                <a:cs typeface="Arial"/>
              </a:rPr>
              <a:t>Serious anti-export bias</a:t>
            </a:r>
            <a:r>
              <a:rPr lang="en-US" sz="2400" dirty="0">
                <a:solidFill>
                  <a:srgbClr val="000000"/>
                </a:solidFill>
                <a:latin typeface="Aptos" panose="020B0004020202020204" pitchFamily="34" charset="0"/>
                <a:cs typeface="Arial"/>
              </a:rPr>
              <a:t>—inputs increasingly expensive because of revenue chasing.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ptos" panose="020B0004020202020204" pitchFamily="34" charset="0"/>
                <a:cs typeface="Arial"/>
              </a:rPr>
              <a:t>Import substitution industries remain competitive and seek to export if tariffs are low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ptos" panose="020B0004020202020204" pitchFamily="34" charset="0"/>
                <a:cs typeface="Arial"/>
              </a:rPr>
              <a:t>Those protected now for decades have no reason to export with high tariffs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400" dirty="0">
                <a:solidFill>
                  <a:srgbClr val="000000"/>
                </a:solidFill>
                <a:latin typeface="Aptos" panose="020B0004020202020204" pitchFamily="34" charset="0"/>
                <a:cs typeface="Arial"/>
              </a:rPr>
              <a:t>Focus on revenue implications keeping economy closed, affecting its competitiveness</a:t>
            </a:r>
          </a:p>
          <a:p>
            <a:pPr marL="457200" indent="-457200">
              <a:buFont typeface="+mj-lt"/>
              <a:buAutoNum type="arabicPeriod"/>
            </a:pPr>
            <a:r>
              <a:rPr lang="en-PK" sz="2400" dirty="0">
                <a:solidFill>
                  <a:srgbClr val="000000"/>
                </a:solidFill>
                <a:latin typeface="Aptos" panose="020B0004020202020204" pitchFamily="34" charset="0"/>
                <a:cs typeface="Arial"/>
              </a:rPr>
              <a:t>Keeps </a:t>
            </a:r>
            <a:r>
              <a:rPr lang="en-MY" sz="2400" dirty="0">
                <a:solidFill>
                  <a:srgbClr val="000000"/>
                </a:solidFill>
                <a:latin typeface="Aptos" panose="020B0004020202020204" pitchFamily="34" charset="0"/>
                <a:cs typeface="Arial"/>
              </a:rPr>
              <a:t>Pakistan</a:t>
            </a:r>
            <a:r>
              <a:rPr lang="en-PK" sz="2400" dirty="0">
                <a:solidFill>
                  <a:srgbClr val="000000"/>
                </a:solidFill>
                <a:latin typeface="Aptos" panose="020B0004020202020204" pitchFamily="34" charset="0"/>
                <a:cs typeface="Arial"/>
              </a:rPr>
              <a:t> out of global integration</a:t>
            </a:r>
            <a:endParaRPr lang="en-US" sz="2400" dirty="0">
              <a:solidFill>
                <a:srgbClr val="000000"/>
              </a:solidFill>
              <a:latin typeface="Aptos" panose="020B0004020202020204" pitchFamily="34" charset="0"/>
              <a:cs typeface="Arial"/>
            </a:endParaRPr>
          </a:p>
          <a:p>
            <a:pPr marL="342900" indent="-342900">
              <a:buFont typeface="Symbol" pitchFamily="2" charset="2"/>
              <a:buChar char=""/>
            </a:pPr>
            <a:endParaRPr sz="5800" dirty="0">
              <a:latin typeface="Arial"/>
              <a:cs typeface="Arial"/>
            </a:endParaRPr>
          </a:p>
          <a:p>
            <a:pPr marL="45720" indent="0">
              <a:spcBef>
                <a:spcPts val="1800"/>
              </a:spcBef>
              <a:buSzPts val="2080"/>
              <a:buNone/>
            </a:pPr>
            <a:endParaRPr sz="2600" dirty="0">
              <a:latin typeface="Arial"/>
              <a:cs typeface="Arial"/>
            </a:endParaRPr>
          </a:p>
          <a:p>
            <a:pPr marL="457200" indent="-355600">
              <a:spcBef>
                <a:spcPts val="1800"/>
              </a:spcBef>
              <a:buSzPts val="1600"/>
              <a:buNone/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111" name="Google Shape;111;p2"/>
          <p:cNvSpPr txBox="1">
            <a:spLocks noGrp="1"/>
          </p:cNvSpPr>
          <p:nvPr>
            <p:ph type="sldNum" idx="12"/>
          </p:nvPr>
        </p:nvSpPr>
        <p:spPr>
          <a:xfrm>
            <a:off x="10939153" y="6326705"/>
            <a:ext cx="512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fld id="{00000000-1234-1234-1234-123412341234}" type="slidenum">
              <a:rPr lang="en-US"/>
              <a:pPr/>
              <a:t>9</a:t>
            </a:fld>
            <a:endParaRPr/>
          </a:p>
        </p:txBody>
      </p:sp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1034D52C-256C-7062-3A30-700FB545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PIDE-PRIME TAX COMMISSION</a:t>
            </a:r>
          </a:p>
          <a:p>
            <a:r>
              <a:rPr lang="en-US" dirty="0"/>
              <a:t> TAXATION REFORMS: REVENUE WITH GROWTH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6295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19994</TotalTime>
  <Words>1557</Words>
  <Application>Microsoft Office PowerPoint</Application>
  <PresentationFormat>Widescreen</PresentationFormat>
  <Paragraphs>219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Aharoni</vt:lpstr>
      <vt:lpstr>Aptos</vt:lpstr>
      <vt:lpstr>Aptos Display</vt:lpstr>
      <vt:lpstr>Arial</vt:lpstr>
      <vt:lpstr>Calibri</vt:lpstr>
      <vt:lpstr>Calibri Light</vt:lpstr>
      <vt:lpstr>Symbol</vt:lpstr>
      <vt:lpstr>Office 2013 - 2022 Theme</vt:lpstr>
      <vt:lpstr> TAX REFORMS: REVENUE WITH GROWTH  </vt:lpstr>
      <vt:lpstr>PIDE-PRIME TAX REFORMS COMMISSION </vt:lpstr>
      <vt:lpstr>PIDE-PRIME TAX REFORMS COMMISSION </vt:lpstr>
      <vt:lpstr>Structure of Report</vt:lpstr>
      <vt:lpstr>Objectives &amp; Parameters of a new tax policy</vt:lpstr>
      <vt:lpstr>The Problem  </vt:lpstr>
      <vt:lpstr>What we Propose   </vt:lpstr>
      <vt:lpstr>Customs Tariffs</vt:lpstr>
      <vt:lpstr>Problems in existing Customs Tariff Regime </vt:lpstr>
      <vt:lpstr>CUSTOMS TARIFF REFORMS</vt:lpstr>
      <vt:lpstr>General Sales Tax</vt:lpstr>
      <vt:lpstr>Problems in existing GST regime</vt:lpstr>
      <vt:lpstr>GENERAL SALES TAX REFORMS</vt:lpstr>
      <vt:lpstr>Income Tax</vt:lpstr>
      <vt:lpstr> Incentives to not corporatize </vt:lpstr>
      <vt:lpstr> Voluntarily Income tax with returns declining</vt:lpstr>
      <vt:lpstr>PERSONAL INCOME TAX REFORMS: Simplification Pays </vt:lpstr>
      <vt:lpstr>Corporate Income Tax</vt:lpstr>
      <vt:lpstr>CORPORATE INCOME TAX REFORMS</vt:lpstr>
      <vt:lpstr>Federal Excise Duty</vt:lpstr>
      <vt:lpstr>FEDERAL EXCISE DUTY REFORMS </vt:lpstr>
      <vt:lpstr>REFORMING WITHHOLDING TAXES </vt:lpstr>
      <vt:lpstr> CAPITAL GAINS TAX REFORMS </vt:lpstr>
      <vt:lpstr>Make agricultural income a federal subject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TAXATION REFORMS   REVENUE WITH GROWTH</dc:title>
  <dc:creator>Ali Salman</dc:creator>
  <cp:lastModifiedBy>Ali Salman</cp:lastModifiedBy>
  <cp:revision>108</cp:revision>
  <dcterms:created xsi:type="dcterms:W3CDTF">2024-04-03T19:07:30Z</dcterms:created>
  <dcterms:modified xsi:type="dcterms:W3CDTF">2024-11-12T11:22:07Z</dcterms:modified>
</cp:coreProperties>
</file>