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theme/themeOverride1.xml" ContentType="application/vnd.openxmlformats-officedocument.themeOverride+xml"/>
  <Override PartName="/ppt/charts/chart4.xml" ContentType="application/vnd.openxmlformats-officedocument.drawingml.chart+xml"/>
  <Override PartName="/ppt/theme/themeOverride2.xml" ContentType="application/vnd.openxmlformats-officedocument.themeOverrid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charts/chart7.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xml" ContentType="application/vnd.openxmlformats-officedocument.presentationml.notesSlide+xml"/>
  <Override PartName="/ppt/charts/chart8.xml" ContentType="application/vnd.openxmlformats-officedocument.drawingml.chart+xml"/>
  <Override PartName="/ppt/charts/chart9.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3.xml" ContentType="application/vnd.openxmlformats-officedocument.themeOverride+xml"/>
  <Override PartName="/ppt/charts/chart10.xml" ContentType="application/vnd.openxmlformats-officedocument.drawingml.chart+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40"/>
  </p:notesMasterIdLst>
  <p:sldIdLst>
    <p:sldId id="501" r:id="rId2"/>
    <p:sldId id="411" r:id="rId3"/>
    <p:sldId id="414" r:id="rId4"/>
    <p:sldId id="494" r:id="rId5"/>
    <p:sldId id="416" r:id="rId6"/>
    <p:sldId id="417" r:id="rId7"/>
    <p:sldId id="418" r:id="rId8"/>
    <p:sldId id="419" r:id="rId9"/>
    <p:sldId id="420" r:id="rId10"/>
    <p:sldId id="486" r:id="rId11"/>
    <p:sldId id="487" r:id="rId12"/>
    <p:sldId id="476" r:id="rId13"/>
    <p:sldId id="422" r:id="rId14"/>
    <p:sldId id="423" r:id="rId15"/>
    <p:sldId id="424" r:id="rId16"/>
    <p:sldId id="447" r:id="rId17"/>
    <p:sldId id="426" r:id="rId18"/>
    <p:sldId id="432" r:id="rId19"/>
    <p:sldId id="472" r:id="rId20"/>
    <p:sldId id="433" r:id="rId21"/>
    <p:sldId id="445" r:id="rId22"/>
    <p:sldId id="446" r:id="rId23"/>
    <p:sldId id="448" r:id="rId24"/>
    <p:sldId id="451" r:id="rId25"/>
    <p:sldId id="488" r:id="rId26"/>
    <p:sldId id="439" r:id="rId27"/>
    <p:sldId id="452" r:id="rId28"/>
    <p:sldId id="453" r:id="rId29"/>
    <p:sldId id="454" r:id="rId30"/>
    <p:sldId id="459" r:id="rId31"/>
    <p:sldId id="456" r:id="rId32"/>
    <p:sldId id="457" r:id="rId33"/>
    <p:sldId id="458" r:id="rId34"/>
    <p:sldId id="468" r:id="rId35"/>
    <p:sldId id="469" r:id="rId36"/>
    <p:sldId id="463" r:id="rId37"/>
    <p:sldId id="263" r:id="rId38"/>
    <p:sldId id="368"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9690ACC-F964-22B3-8655-40D139674374}" name="Nasir Iqbal" initials="NI" userId="S::nasir@pide.org.pk::4a3c8440-eb87-4a9e-b2ba-51abb9a7d12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49" autoAdjust="0"/>
    <p:restoredTop sz="86377" autoAdjust="0"/>
  </p:normalViewPr>
  <p:slideViewPr>
    <p:cSldViewPr snapToGrid="0">
      <p:cViewPr varScale="1">
        <p:scale>
          <a:sx n="76" d="100"/>
          <a:sy n="76" d="100"/>
        </p:scale>
        <p:origin x="806" y="4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70" d="100"/>
        <a:sy n="70" d="100"/>
      </p:scale>
      <p:origin x="0" y="-160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99"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hp%203\Desktop\revenue%20loss%20calculation%20for%20reforms%20II.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oleObject" Target="file:///C:\Users\DELL-5\Documents\MPU\IMF\2022123016121449454YB-2021-22%20(9)\YB-2021-22\StatisticalTables\YB-DT-2022\Reforms%20DT.xls"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file:///C:\Users\hp%203\Desktop\revenue%20loss%20calculation%20for%20reforms%20II%20V2%2004-05-2024.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5.xml.rels><?xml version="1.0" encoding="UTF-8" standalone="yes"?>
<Relationships xmlns="http://schemas.openxmlformats.org/package/2006/relationships"><Relationship Id="rId3" Type="http://schemas.openxmlformats.org/officeDocument/2006/relationships/oleObject" Target="file:///C:\Users\DELL-5\Downloads\income%20tax%20working_13-6-2024.xlsx" TargetMode="External"/><Relationship Id="rId2" Type="http://schemas.microsoft.com/office/2011/relationships/chartColorStyle" Target="colors3.xml"/><Relationship Id="rId1" Type="http://schemas.microsoft.com/office/2011/relationships/chartStyle" Target="style3.xml"/></Relationships>
</file>

<file path=ppt/charts/_rels/chart6.xml.rels><?xml version="1.0" encoding="UTF-8" standalone="yes"?>
<Relationships xmlns="http://schemas.openxmlformats.org/package/2006/relationships"><Relationship Id="rId3" Type="http://schemas.openxmlformats.org/officeDocument/2006/relationships/oleObject" Target="file:///C:\Users\DELL-5\Documents\MPU\IMF\2022123016121449454YB-2021-22%20(9)\YB-2021-22\StatisticalTables\YB-DT-2022\Reforms%20DT.xls" TargetMode="External"/><Relationship Id="rId2" Type="http://schemas.microsoft.com/office/2011/relationships/chartColorStyle" Target="colors4.xml"/><Relationship Id="rId1" Type="http://schemas.microsoft.com/office/2011/relationships/chartStyle" Target="style4.xml"/></Relationships>
</file>

<file path=ppt/charts/_rels/chart7.xml.rels><?xml version="1.0" encoding="UTF-8" standalone="yes"?>
<Relationships xmlns="http://schemas.openxmlformats.org/package/2006/relationships"><Relationship Id="rId3" Type="http://schemas.openxmlformats.org/officeDocument/2006/relationships/oleObject" Target="file:///C:\Users\DELL-5\Documents\MPU\IMF\2022123016121449454YB-2021-22%20(9)\YB-2021-22\StatisticalTables\YB-DT-2022\Reforms%20DT.xls" TargetMode="External"/><Relationship Id="rId2" Type="http://schemas.microsoft.com/office/2011/relationships/chartColorStyle" Target="colors5.xml"/><Relationship Id="rId1" Type="http://schemas.microsoft.com/office/2011/relationships/chartStyle" Target="style5.xml"/></Relationships>
</file>

<file path=ppt/charts/_rels/chart8.xml.rels><?xml version="1.0" encoding="UTF-8" standalone="yes"?>
<Relationships xmlns="http://schemas.openxmlformats.org/package/2006/relationships"><Relationship Id="rId1" Type="http://schemas.openxmlformats.org/officeDocument/2006/relationships/oleObject" Target="file:///C:\Users\DELL-5\Documents\MPU\IMF\2022123016121449454YB-2021-22%20(9)\YB-2021-22\StatisticalTables\YB-DT-2022\Reforms%20DT.xls" TargetMode="Externa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Sheet2!$E$4</c:f>
              <c:strCache>
                <c:ptCount val="1"/>
                <c:pt idx="0">
                  <c:v>Tariff (%)</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Sheet2!$D$5:$D$13</c:f>
              <c:strCache>
                <c:ptCount val="9"/>
                <c:pt idx="0">
                  <c:v>2000-01</c:v>
                </c:pt>
                <c:pt idx="1">
                  <c:v>2001-02</c:v>
                </c:pt>
                <c:pt idx="2">
                  <c:v>2002-03</c:v>
                </c:pt>
                <c:pt idx="3">
                  <c:v>2003-04</c:v>
                </c:pt>
                <c:pt idx="4">
                  <c:v>2004-05</c:v>
                </c:pt>
                <c:pt idx="5">
                  <c:v>2005-06</c:v>
                </c:pt>
                <c:pt idx="6">
                  <c:v>2006-07</c:v>
                </c:pt>
                <c:pt idx="7">
                  <c:v>2007-08</c:v>
                </c:pt>
                <c:pt idx="8">
                  <c:v>2008-09</c:v>
                </c:pt>
              </c:strCache>
            </c:strRef>
          </c:cat>
          <c:val>
            <c:numRef>
              <c:f>Sheet2!$E$5:$E$13</c:f>
              <c:numCache>
                <c:formatCode>General</c:formatCode>
                <c:ptCount val="9"/>
                <c:pt idx="0">
                  <c:v>24.49</c:v>
                </c:pt>
                <c:pt idx="1">
                  <c:v>17.93</c:v>
                </c:pt>
                <c:pt idx="2">
                  <c:v>16.510000000000002</c:v>
                </c:pt>
                <c:pt idx="3">
                  <c:v>16.18</c:v>
                </c:pt>
                <c:pt idx="4">
                  <c:v>14.7</c:v>
                </c:pt>
                <c:pt idx="5">
                  <c:v>13.18</c:v>
                </c:pt>
                <c:pt idx="6">
                  <c:v>13.13</c:v>
                </c:pt>
                <c:pt idx="7">
                  <c:v>12.72</c:v>
                </c:pt>
                <c:pt idx="8">
                  <c:v>11.6</c:v>
                </c:pt>
              </c:numCache>
            </c:numRef>
          </c:val>
          <c:smooth val="0"/>
          <c:extLst>
            <c:ext xmlns:c16="http://schemas.microsoft.com/office/drawing/2014/chart" uri="{C3380CC4-5D6E-409C-BE32-E72D297353CC}">
              <c16:uniqueId val="{00000000-0951-4FD5-ADE3-0DCAA7359C44}"/>
            </c:ext>
          </c:extLst>
        </c:ser>
        <c:ser>
          <c:idx val="1"/>
          <c:order val="1"/>
          <c:tx>
            <c:strRef>
              <c:f>Sheet2!$F$4</c:f>
              <c:strCache>
                <c:ptCount val="1"/>
                <c:pt idx="0">
                  <c:v>Custom Revenue Collection (PKR billion)</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Sheet2!$D$5:$D$13</c:f>
              <c:strCache>
                <c:ptCount val="9"/>
                <c:pt idx="0">
                  <c:v>2000-01</c:v>
                </c:pt>
                <c:pt idx="1">
                  <c:v>2001-02</c:v>
                </c:pt>
                <c:pt idx="2">
                  <c:v>2002-03</c:v>
                </c:pt>
                <c:pt idx="3">
                  <c:v>2003-04</c:v>
                </c:pt>
                <c:pt idx="4">
                  <c:v>2004-05</c:v>
                </c:pt>
                <c:pt idx="5">
                  <c:v>2005-06</c:v>
                </c:pt>
                <c:pt idx="6">
                  <c:v>2006-07</c:v>
                </c:pt>
                <c:pt idx="7">
                  <c:v>2007-08</c:v>
                </c:pt>
                <c:pt idx="8">
                  <c:v>2008-09</c:v>
                </c:pt>
              </c:strCache>
            </c:strRef>
          </c:cat>
          <c:val>
            <c:numRef>
              <c:f>Sheet2!$F$5:$F$13</c:f>
              <c:numCache>
                <c:formatCode>General</c:formatCode>
                <c:ptCount val="9"/>
                <c:pt idx="0">
                  <c:v>65</c:v>
                </c:pt>
                <c:pt idx="1">
                  <c:v>47.8</c:v>
                </c:pt>
                <c:pt idx="2">
                  <c:v>68.8</c:v>
                </c:pt>
                <c:pt idx="3">
                  <c:v>91</c:v>
                </c:pt>
                <c:pt idx="4">
                  <c:v>115.1</c:v>
                </c:pt>
                <c:pt idx="5">
                  <c:v>138.30000000000001</c:v>
                </c:pt>
                <c:pt idx="6">
                  <c:v>132.30000000000001</c:v>
                </c:pt>
                <c:pt idx="7">
                  <c:v>150.6</c:v>
                </c:pt>
                <c:pt idx="8">
                  <c:v>148.4</c:v>
                </c:pt>
              </c:numCache>
            </c:numRef>
          </c:val>
          <c:smooth val="0"/>
          <c:extLst>
            <c:ext xmlns:c16="http://schemas.microsoft.com/office/drawing/2014/chart" uri="{C3380CC4-5D6E-409C-BE32-E72D297353CC}">
              <c16:uniqueId val="{00000001-0951-4FD5-ADE3-0DCAA7359C44}"/>
            </c:ext>
          </c:extLst>
        </c:ser>
        <c:dLbls>
          <c:showLegendKey val="0"/>
          <c:showVal val="0"/>
          <c:showCatName val="0"/>
          <c:showSerName val="0"/>
          <c:showPercent val="0"/>
          <c:showBubbleSize val="0"/>
        </c:dLbls>
        <c:marker val="1"/>
        <c:smooth val="0"/>
        <c:axId val="1657130367"/>
        <c:axId val="1657128447"/>
      </c:lineChart>
      <c:catAx>
        <c:axId val="16571303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657128447"/>
        <c:crosses val="autoZero"/>
        <c:auto val="1"/>
        <c:lblAlgn val="ctr"/>
        <c:lblOffset val="100"/>
        <c:noMultiLvlLbl val="0"/>
      </c:catAx>
      <c:valAx>
        <c:axId val="1657128447"/>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657130367"/>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600"/>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r>
              <a:rPr lang="en-US" sz="2000" b="1"/>
              <a:t>Capital Gain Tax Reforms</a:t>
            </a:r>
          </a:p>
        </c:rich>
      </c:tx>
      <c:layout/>
      <c:overlay val="0"/>
      <c:spPr>
        <a:noFill/>
        <a:ln w="25400">
          <a:noFill/>
        </a:ln>
      </c:spPr>
    </c:title>
    <c:autoTitleDeleted val="0"/>
    <c:plotArea>
      <c:layout/>
      <c:barChart>
        <c:barDir val="col"/>
        <c:grouping val="clustered"/>
        <c:varyColors val="0"/>
        <c:ser>
          <c:idx val="0"/>
          <c:order val="0"/>
          <c:tx>
            <c:strRef>
              <c:f>'DirectTaxes(YearBookFiveYears)2'!$C$23</c:f>
              <c:strCache>
                <c:ptCount val="1"/>
                <c:pt idx="0">
                  <c:v>U/s 147(5B)-Capital Gain Tax</c:v>
                </c:pt>
              </c:strCache>
            </c:strRef>
          </c:tx>
          <c:spPr>
            <a:solidFill>
              <a:srgbClr val="4F81BD"/>
            </a:solidFill>
            <a:ln w="25400">
              <a:noFill/>
            </a:ln>
          </c:spPr>
          <c:invertIfNegative val="0"/>
          <c:cat>
            <c:strRef>
              <c:f>'DirectTaxes(YearBookFiveYears)2'!$D$5:$G$5</c:f>
              <c:strCache>
                <c:ptCount val="4"/>
                <c:pt idx="0">
                  <c:v>2021-22</c:v>
                </c:pt>
                <c:pt idx="1">
                  <c:v>Year 1</c:v>
                </c:pt>
                <c:pt idx="2">
                  <c:v>Year 2</c:v>
                </c:pt>
                <c:pt idx="3">
                  <c:v>Year 3</c:v>
                </c:pt>
              </c:strCache>
            </c:strRef>
          </c:cat>
          <c:val>
            <c:numRef>
              <c:f>'DirectTaxes(YearBookFiveYears)2'!$D$23:$G$23</c:f>
              <c:numCache>
                <c:formatCode>General</c:formatCode>
                <c:ptCount val="4"/>
                <c:pt idx="0" formatCode="#,##0.000_);\-#,##0.000;&quot;-&quot;">
                  <c:v>10994.614999999996</c:v>
                </c:pt>
                <c:pt idx="1">
                  <c:v>8795.6919999999973</c:v>
                </c:pt>
                <c:pt idx="2">
                  <c:v>9895.1534999999967</c:v>
                </c:pt>
                <c:pt idx="3" formatCode="#,##0.000_);\-#,##0.000;&quot;-&quot;">
                  <c:v>10994.614999999996</c:v>
                </c:pt>
              </c:numCache>
            </c:numRef>
          </c:val>
          <c:extLst>
            <c:ext xmlns:c16="http://schemas.microsoft.com/office/drawing/2014/chart" uri="{C3380CC4-5D6E-409C-BE32-E72D297353CC}">
              <c16:uniqueId val="{00000000-3F60-48F1-BAD3-2E61D84427FD}"/>
            </c:ext>
          </c:extLst>
        </c:ser>
        <c:dLbls>
          <c:showLegendKey val="0"/>
          <c:showVal val="0"/>
          <c:showCatName val="0"/>
          <c:showSerName val="0"/>
          <c:showPercent val="0"/>
          <c:showBubbleSize val="0"/>
        </c:dLbls>
        <c:gapWidth val="150"/>
        <c:axId val="1813352080"/>
        <c:axId val="1"/>
      </c:barChart>
      <c:catAx>
        <c:axId val="1813352080"/>
        <c:scaling>
          <c:orientation val="minMax"/>
        </c:scaling>
        <c:delete val="0"/>
        <c:axPos val="b"/>
        <c:numFmt formatCode="General" sourceLinked="1"/>
        <c:majorTickMark val="none"/>
        <c:minorTickMark val="none"/>
        <c:tickLblPos val="nextTo"/>
        <c:spPr>
          <a:ln w="9525">
            <a:noFill/>
          </a:ln>
        </c:spPr>
        <c:txPr>
          <a:bodyPr rot="-60000000" spcFirstLastPara="1" vertOverflow="ellipsis" vert="horz" wrap="square" anchor="ctr" anchorCtr="1"/>
          <a:lstStyle/>
          <a:p>
            <a:pPr>
              <a:defRPr sz="1500" b="1" i="0" u="none" strike="noStrike" kern="1200" baseline="0">
                <a:solidFill>
                  <a:schemeClr val="tx1">
                    <a:lumMod val="65000"/>
                    <a:lumOff val="35000"/>
                  </a:schemeClr>
                </a:solidFill>
                <a:latin typeface="+mn-lt"/>
                <a:ea typeface="+mn-ea"/>
                <a:cs typeface="+mn-cs"/>
              </a:defRPr>
            </a:pPr>
            <a:endParaRPr lang="en-US"/>
          </a:p>
        </c:txPr>
        <c:crossAx val="1"/>
        <c:crosses val="autoZero"/>
        <c:auto val="1"/>
        <c:lblAlgn val="ctr"/>
        <c:lblOffset val="100"/>
        <c:noMultiLvlLbl val="0"/>
      </c:catAx>
      <c:valAx>
        <c:axId val="1"/>
        <c:scaling>
          <c:orientation val="minMax"/>
          <c:max val="15000"/>
          <c:min val="0"/>
        </c:scaling>
        <c:delete val="0"/>
        <c:axPos val="l"/>
        <c:majorGridlines>
          <c:spPr>
            <a:ln w="9525" cap="flat" cmpd="sng" algn="ctr">
              <a:solidFill>
                <a:schemeClr val="tx1">
                  <a:lumMod val="15000"/>
                  <a:lumOff val="85000"/>
                </a:schemeClr>
              </a:solidFill>
              <a:round/>
            </a:ln>
            <a:effectLst/>
          </c:spPr>
        </c:majorGridlines>
        <c:title>
          <c:tx>
            <c:rich>
              <a:bodyPr/>
              <a:lstStyle/>
              <a:p>
                <a:pPr>
                  <a:defRPr/>
                </a:pPr>
                <a:r>
                  <a:rPr lang="en-US"/>
                  <a:t>Million Rs</a:t>
                </a:r>
              </a:p>
            </c:rich>
          </c:tx>
          <c:layout/>
          <c:overlay val="0"/>
        </c:title>
        <c:numFmt formatCode="#,##0" sourceLinked="0"/>
        <c:majorTickMark val="none"/>
        <c:minorTickMark val="none"/>
        <c:tickLblPos val="nextTo"/>
        <c:spPr>
          <a:ln w="9525">
            <a:noFill/>
          </a:ln>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1813352080"/>
        <c:crosses val="autoZero"/>
        <c:crossBetween val="between"/>
        <c:majorUnit val="2000"/>
        <c:minorUnit val="400"/>
      </c:valAx>
      <c:spPr>
        <a:noFill/>
        <a:ln w="25400">
          <a:noFill/>
        </a:ln>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sz="1920" b="0" i="0" u="none" strike="noStrike" kern="1200" spc="0" baseline="0">
                <a:solidFill>
                  <a:schemeClr val="tx1">
                    <a:lumMod val="65000"/>
                    <a:lumOff val="35000"/>
                  </a:schemeClr>
                </a:solidFill>
                <a:latin typeface="+mn-lt"/>
                <a:ea typeface="+mn-ea"/>
                <a:cs typeface="+mn-cs"/>
              </a:defRPr>
            </a:pPr>
            <a:r>
              <a:rPr lang="en-US"/>
              <a:t>Revenue Collection,  CAGR (%) </a:t>
            </a:r>
          </a:p>
        </c:rich>
      </c:tx>
      <c:layout/>
      <c:overlay val="0"/>
      <c:spPr>
        <a:noFill/>
        <a:ln>
          <a:noFill/>
        </a:ln>
        <a:effectLst/>
      </c:spPr>
      <c:txPr>
        <a:bodyPr rot="0" spcFirstLastPara="1" vertOverflow="ellipsis" vert="horz" wrap="square" anchor="ctr" anchorCtr="1"/>
        <a:lstStyle/>
        <a:p>
          <a:pPr algn="ctr" rtl="0">
            <a:defRPr sz="192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Sheet2!$I$53</c:f>
              <c:strCache>
                <c:ptCount val="1"/>
                <c:pt idx="0">
                  <c:v>CAGR</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Sheet2!$H$54:$H$56</c:f>
              <c:strCache>
                <c:ptCount val="3"/>
                <c:pt idx="0">
                  <c:v>1993-97</c:v>
                </c:pt>
                <c:pt idx="1">
                  <c:v>1999-02</c:v>
                </c:pt>
                <c:pt idx="2">
                  <c:v>2003-07</c:v>
                </c:pt>
              </c:strCache>
            </c:strRef>
          </c:cat>
          <c:val>
            <c:numRef>
              <c:f>Sheet2!$I$54:$I$56</c:f>
              <c:numCache>
                <c:formatCode>0%</c:formatCode>
                <c:ptCount val="3"/>
                <c:pt idx="0">
                  <c:v>3.772398684608036E-2</c:v>
                </c:pt>
                <c:pt idx="1">
                  <c:v>3.7534568357664666E-2</c:v>
                </c:pt>
                <c:pt idx="2">
                  <c:v>0.1342163276234265</c:v>
                </c:pt>
              </c:numCache>
            </c:numRef>
          </c:val>
          <c:extLst>
            <c:ext xmlns:c16="http://schemas.microsoft.com/office/drawing/2014/chart" uri="{C3380CC4-5D6E-409C-BE32-E72D297353CC}">
              <c16:uniqueId val="{00000000-CB59-45DF-A503-EDB41F9D09FB}"/>
            </c:ext>
          </c:extLst>
        </c:ser>
        <c:dLbls>
          <c:dLblPos val="outEnd"/>
          <c:showLegendKey val="0"/>
          <c:showVal val="1"/>
          <c:showCatName val="0"/>
          <c:showSerName val="0"/>
          <c:showPercent val="0"/>
          <c:showBubbleSize val="0"/>
        </c:dLbls>
        <c:gapWidth val="219"/>
        <c:overlap val="-27"/>
        <c:axId val="1172341647"/>
        <c:axId val="1172342127"/>
      </c:barChart>
      <c:catAx>
        <c:axId val="11723416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172342127"/>
        <c:crosses val="autoZero"/>
        <c:auto val="1"/>
        <c:lblAlgn val="ctr"/>
        <c:lblOffset val="100"/>
        <c:noMultiLvlLbl val="0"/>
      </c:catAx>
      <c:valAx>
        <c:axId val="1172342127"/>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17234164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6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104383384919637"/>
          <c:y val="2.5428331875182269E-2"/>
          <c:w val="0.8412890473032173"/>
          <c:h val="0.6943807701892597"/>
        </c:manualLayout>
      </c:layout>
      <c:barChart>
        <c:barDir val="col"/>
        <c:grouping val="stacked"/>
        <c:varyColors val="0"/>
        <c:ser>
          <c:idx val="0"/>
          <c:order val="0"/>
          <c:tx>
            <c:strRef>
              <c:f>Expenditures!$A$2</c:f>
              <c:strCache>
                <c:ptCount val="1"/>
                <c:pt idx="0">
                  <c:v>Chapter-99 Exemptions</c:v>
                </c:pt>
              </c:strCache>
            </c:strRef>
          </c:tx>
          <c:spPr>
            <a:solidFill>
              <a:schemeClr val="accent1"/>
            </a:solidFill>
            <a:ln>
              <a:noFill/>
            </a:ln>
            <a:effectLst/>
          </c:spPr>
          <c:invertIfNegative val="0"/>
          <c:cat>
            <c:strRef>
              <c:f>Expenditures!$B$1:$Q$1</c:f>
              <c:strCache>
                <c:ptCount val="16"/>
                <c:pt idx="0">
                  <c:v>FY 06-07</c:v>
                </c:pt>
                <c:pt idx="1">
                  <c:v>FY 07-08</c:v>
                </c:pt>
                <c:pt idx="2">
                  <c:v>FY 08-09</c:v>
                </c:pt>
                <c:pt idx="3">
                  <c:v>FY 09-10</c:v>
                </c:pt>
                <c:pt idx="4">
                  <c:v>FY 10-11</c:v>
                </c:pt>
                <c:pt idx="5">
                  <c:v>FY 11-12</c:v>
                </c:pt>
                <c:pt idx="6">
                  <c:v>FY 12-13</c:v>
                </c:pt>
                <c:pt idx="7">
                  <c:v>FY 13-14</c:v>
                </c:pt>
                <c:pt idx="8">
                  <c:v>FY 14-15</c:v>
                </c:pt>
                <c:pt idx="9">
                  <c:v>FY 15-16</c:v>
                </c:pt>
                <c:pt idx="10">
                  <c:v>FY 16-17</c:v>
                </c:pt>
                <c:pt idx="11">
                  <c:v>FY 17-18</c:v>
                </c:pt>
                <c:pt idx="12">
                  <c:v>FY 18-19</c:v>
                </c:pt>
                <c:pt idx="13">
                  <c:v>FY 19-20</c:v>
                </c:pt>
                <c:pt idx="14">
                  <c:v>FY 20-21</c:v>
                </c:pt>
                <c:pt idx="15">
                  <c:v>FY 21-22</c:v>
                </c:pt>
              </c:strCache>
            </c:strRef>
          </c:cat>
          <c:val>
            <c:numRef>
              <c:f>Expenditures!$B$2:$Q$2</c:f>
              <c:numCache>
                <c:formatCode>General</c:formatCode>
                <c:ptCount val="16"/>
                <c:pt idx="0">
                  <c:v>0</c:v>
                </c:pt>
                <c:pt idx="1">
                  <c:v>0</c:v>
                </c:pt>
                <c:pt idx="2">
                  <c:v>0</c:v>
                </c:pt>
                <c:pt idx="3">
                  <c:v>0</c:v>
                </c:pt>
                <c:pt idx="4">
                  <c:v>0</c:v>
                </c:pt>
                <c:pt idx="5">
                  <c:v>0</c:v>
                </c:pt>
                <c:pt idx="6">
                  <c:v>0</c:v>
                </c:pt>
                <c:pt idx="7">
                  <c:v>0</c:v>
                </c:pt>
                <c:pt idx="8">
                  <c:v>0</c:v>
                </c:pt>
                <c:pt idx="9">
                  <c:v>0</c:v>
                </c:pt>
                <c:pt idx="10">
                  <c:v>0</c:v>
                </c:pt>
                <c:pt idx="11">
                  <c:v>0</c:v>
                </c:pt>
                <c:pt idx="12">
                  <c:v>10.648999999999999</c:v>
                </c:pt>
                <c:pt idx="13">
                  <c:v>12.635</c:v>
                </c:pt>
                <c:pt idx="14">
                  <c:v>15.962999999999999</c:v>
                </c:pt>
                <c:pt idx="15">
                  <c:v>22.24</c:v>
                </c:pt>
              </c:numCache>
            </c:numRef>
          </c:val>
          <c:extLst>
            <c:ext xmlns:c16="http://schemas.microsoft.com/office/drawing/2014/chart" uri="{C3380CC4-5D6E-409C-BE32-E72D297353CC}">
              <c16:uniqueId val="{00000000-BF7E-4A7F-B941-78A257DB07A5}"/>
            </c:ext>
          </c:extLst>
        </c:ser>
        <c:ser>
          <c:idx val="1"/>
          <c:order val="1"/>
          <c:tx>
            <c:strRef>
              <c:f>Expenditures!$A$3</c:f>
              <c:strCache>
                <c:ptCount val="1"/>
                <c:pt idx="0">
                  <c:v>FTA &amp; PTA Exemptions</c:v>
                </c:pt>
              </c:strCache>
            </c:strRef>
          </c:tx>
          <c:spPr>
            <a:solidFill>
              <a:schemeClr val="accent2"/>
            </a:solidFill>
            <a:ln>
              <a:noFill/>
            </a:ln>
            <a:effectLst/>
          </c:spPr>
          <c:invertIfNegative val="0"/>
          <c:cat>
            <c:strRef>
              <c:f>Expenditures!$B$1:$Q$1</c:f>
              <c:strCache>
                <c:ptCount val="16"/>
                <c:pt idx="0">
                  <c:v>FY 06-07</c:v>
                </c:pt>
                <c:pt idx="1">
                  <c:v>FY 07-08</c:v>
                </c:pt>
                <c:pt idx="2">
                  <c:v>FY 08-09</c:v>
                </c:pt>
                <c:pt idx="3">
                  <c:v>FY 09-10</c:v>
                </c:pt>
                <c:pt idx="4">
                  <c:v>FY 10-11</c:v>
                </c:pt>
                <c:pt idx="5">
                  <c:v>FY 11-12</c:v>
                </c:pt>
                <c:pt idx="6">
                  <c:v>FY 12-13</c:v>
                </c:pt>
                <c:pt idx="7">
                  <c:v>FY 13-14</c:v>
                </c:pt>
                <c:pt idx="8">
                  <c:v>FY 14-15</c:v>
                </c:pt>
                <c:pt idx="9">
                  <c:v>FY 15-16</c:v>
                </c:pt>
                <c:pt idx="10">
                  <c:v>FY 16-17</c:v>
                </c:pt>
                <c:pt idx="11">
                  <c:v>FY 17-18</c:v>
                </c:pt>
                <c:pt idx="12">
                  <c:v>FY 18-19</c:v>
                </c:pt>
                <c:pt idx="13">
                  <c:v>FY 19-20</c:v>
                </c:pt>
                <c:pt idx="14">
                  <c:v>FY 20-21</c:v>
                </c:pt>
                <c:pt idx="15">
                  <c:v>FY 21-22</c:v>
                </c:pt>
              </c:strCache>
            </c:strRef>
          </c:cat>
          <c:val>
            <c:numRef>
              <c:f>Expenditures!$B$3:$Q$3</c:f>
              <c:numCache>
                <c:formatCode>General</c:formatCode>
                <c:ptCount val="16"/>
                <c:pt idx="0">
                  <c:v>2.1999999999999999E-2</c:v>
                </c:pt>
                <c:pt idx="1">
                  <c:v>3.5999999999999997E-2</c:v>
                </c:pt>
                <c:pt idx="2">
                  <c:v>8.7140000000000004</c:v>
                </c:pt>
                <c:pt idx="3">
                  <c:v>14.134</c:v>
                </c:pt>
                <c:pt idx="4">
                  <c:v>23.260100000000001</c:v>
                </c:pt>
                <c:pt idx="5">
                  <c:v>25.9406</c:v>
                </c:pt>
                <c:pt idx="6">
                  <c:v>27.738299999999999</c:v>
                </c:pt>
                <c:pt idx="7">
                  <c:v>34.064</c:v>
                </c:pt>
                <c:pt idx="8">
                  <c:v>38.776000000000003</c:v>
                </c:pt>
                <c:pt idx="9">
                  <c:v>40.731999999999999</c:v>
                </c:pt>
                <c:pt idx="10">
                  <c:v>42.384</c:v>
                </c:pt>
                <c:pt idx="11">
                  <c:v>43.107100000000003</c:v>
                </c:pt>
                <c:pt idx="12">
                  <c:v>45.02</c:v>
                </c:pt>
                <c:pt idx="13">
                  <c:v>34.21</c:v>
                </c:pt>
                <c:pt idx="14">
                  <c:v>46.104999999999997</c:v>
                </c:pt>
                <c:pt idx="15">
                  <c:v>102.658</c:v>
                </c:pt>
              </c:numCache>
            </c:numRef>
          </c:val>
          <c:extLst>
            <c:ext xmlns:c16="http://schemas.microsoft.com/office/drawing/2014/chart" uri="{C3380CC4-5D6E-409C-BE32-E72D297353CC}">
              <c16:uniqueId val="{00000001-BF7E-4A7F-B941-78A257DB07A5}"/>
            </c:ext>
          </c:extLst>
        </c:ser>
        <c:ser>
          <c:idx val="2"/>
          <c:order val="2"/>
          <c:tx>
            <c:strRef>
              <c:f>Expenditures!$A$4</c:f>
              <c:strCache>
                <c:ptCount val="1"/>
                <c:pt idx="0">
                  <c:v>5th Schedule Exemptions &amp; Concessions</c:v>
                </c:pt>
              </c:strCache>
            </c:strRef>
          </c:tx>
          <c:spPr>
            <a:solidFill>
              <a:schemeClr val="accent3"/>
            </a:solidFill>
            <a:ln>
              <a:noFill/>
            </a:ln>
            <a:effectLst/>
          </c:spPr>
          <c:invertIfNegative val="0"/>
          <c:cat>
            <c:strRef>
              <c:f>Expenditures!$B$1:$Q$1</c:f>
              <c:strCache>
                <c:ptCount val="16"/>
                <c:pt idx="0">
                  <c:v>FY 06-07</c:v>
                </c:pt>
                <c:pt idx="1">
                  <c:v>FY 07-08</c:v>
                </c:pt>
                <c:pt idx="2">
                  <c:v>FY 08-09</c:v>
                </c:pt>
                <c:pt idx="3">
                  <c:v>FY 09-10</c:v>
                </c:pt>
                <c:pt idx="4">
                  <c:v>FY 10-11</c:v>
                </c:pt>
                <c:pt idx="5">
                  <c:v>FY 11-12</c:v>
                </c:pt>
                <c:pt idx="6">
                  <c:v>FY 12-13</c:v>
                </c:pt>
                <c:pt idx="7">
                  <c:v>FY 13-14</c:v>
                </c:pt>
                <c:pt idx="8">
                  <c:v>FY 14-15</c:v>
                </c:pt>
                <c:pt idx="9">
                  <c:v>FY 15-16</c:v>
                </c:pt>
                <c:pt idx="10">
                  <c:v>FY 16-17</c:v>
                </c:pt>
                <c:pt idx="11">
                  <c:v>FY 17-18</c:v>
                </c:pt>
                <c:pt idx="12">
                  <c:v>FY 18-19</c:v>
                </c:pt>
                <c:pt idx="13">
                  <c:v>FY 19-20</c:v>
                </c:pt>
                <c:pt idx="14">
                  <c:v>FY 20-21</c:v>
                </c:pt>
                <c:pt idx="15">
                  <c:v>FY 21-22</c:v>
                </c:pt>
              </c:strCache>
            </c:strRef>
          </c:cat>
          <c:val>
            <c:numRef>
              <c:f>Expenditures!$B$4:$Q$4</c:f>
              <c:numCache>
                <c:formatCode>General</c:formatCode>
                <c:ptCount val="16"/>
                <c:pt idx="0">
                  <c:v>0</c:v>
                </c:pt>
                <c:pt idx="1">
                  <c:v>0</c:v>
                </c:pt>
                <c:pt idx="2">
                  <c:v>0</c:v>
                </c:pt>
                <c:pt idx="3">
                  <c:v>0</c:v>
                </c:pt>
                <c:pt idx="4">
                  <c:v>0</c:v>
                </c:pt>
                <c:pt idx="5">
                  <c:v>0</c:v>
                </c:pt>
                <c:pt idx="6">
                  <c:v>0</c:v>
                </c:pt>
                <c:pt idx="7">
                  <c:v>0</c:v>
                </c:pt>
                <c:pt idx="8">
                  <c:v>30.64</c:v>
                </c:pt>
                <c:pt idx="9">
                  <c:v>62.901000000000003</c:v>
                </c:pt>
                <c:pt idx="10">
                  <c:v>92.408000000000001</c:v>
                </c:pt>
                <c:pt idx="11">
                  <c:v>99.558000000000007</c:v>
                </c:pt>
                <c:pt idx="12">
                  <c:v>87.858999999999995</c:v>
                </c:pt>
                <c:pt idx="13">
                  <c:v>137.41800000000001</c:v>
                </c:pt>
                <c:pt idx="14">
                  <c:v>168.75399999999999</c:v>
                </c:pt>
                <c:pt idx="15">
                  <c:v>172.97800000000001</c:v>
                </c:pt>
              </c:numCache>
            </c:numRef>
          </c:val>
          <c:extLst>
            <c:ext xmlns:c16="http://schemas.microsoft.com/office/drawing/2014/chart" uri="{C3380CC4-5D6E-409C-BE32-E72D297353CC}">
              <c16:uniqueId val="{00000002-BF7E-4A7F-B941-78A257DB07A5}"/>
            </c:ext>
          </c:extLst>
        </c:ser>
        <c:ser>
          <c:idx val="3"/>
          <c:order val="3"/>
          <c:tx>
            <c:strRef>
              <c:f>Expenditures!$A$5</c:f>
              <c:strCache>
                <c:ptCount val="1"/>
                <c:pt idx="0">
                  <c:v>General Concessions</c:v>
                </c:pt>
              </c:strCache>
            </c:strRef>
          </c:tx>
          <c:spPr>
            <a:solidFill>
              <a:schemeClr val="accent4"/>
            </a:solidFill>
            <a:ln>
              <a:noFill/>
            </a:ln>
            <a:effectLst/>
          </c:spPr>
          <c:invertIfNegative val="0"/>
          <c:cat>
            <c:strRef>
              <c:f>Expenditures!$B$1:$Q$1</c:f>
              <c:strCache>
                <c:ptCount val="16"/>
                <c:pt idx="0">
                  <c:v>FY 06-07</c:v>
                </c:pt>
                <c:pt idx="1">
                  <c:v>FY 07-08</c:v>
                </c:pt>
                <c:pt idx="2">
                  <c:v>FY 08-09</c:v>
                </c:pt>
                <c:pt idx="3">
                  <c:v>FY 09-10</c:v>
                </c:pt>
                <c:pt idx="4">
                  <c:v>FY 10-11</c:v>
                </c:pt>
                <c:pt idx="5">
                  <c:v>FY 11-12</c:v>
                </c:pt>
                <c:pt idx="6">
                  <c:v>FY 12-13</c:v>
                </c:pt>
                <c:pt idx="7">
                  <c:v>FY 13-14</c:v>
                </c:pt>
                <c:pt idx="8">
                  <c:v>FY 14-15</c:v>
                </c:pt>
                <c:pt idx="9">
                  <c:v>FY 15-16</c:v>
                </c:pt>
                <c:pt idx="10">
                  <c:v>FY 16-17</c:v>
                </c:pt>
                <c:pt idx="11">
                  <c:v>FY 17-18</c:v>
                </c:pt>
                <c:pt idx="12">
                  <c:v>FY 18-19</c:v>
                </c:pt>
                <c:pt idx="13">
                  <c:v>FY 19-20</c:v>
                </c:pt>
                <c:pt idx="14">
                  <c:v>FY 20-21</c:v>
                </c:pt>
                <c:pt idx="15">
                  <c:v>FY 21-22</c:v>
                </c:pt>
              </c:strCache>
            </c:strRef>
          </c:cat>
          <c:val>
            <c:numRef>
              <c:f>Expenditures!$B$5:$Q$5</c:f>
              <c:numCache>
                <c:formatCode>General</c:formatCode>
                <c:ptCount val="16"/>
                <c:pt idx="0">
                  <c:v>41.375</c:v>
                </c:pt>
                <c:pt idx="1">
                  <c:v>61.246000000000002</c:v>
                </c:pt>
                <c:pt idx="2">
                  <c:v>67.634</c:v>
                </c:pt>
                <c:pt idx="3">
                  <c:v>80.807000000000002</c:v>
                </c:pt>
                <c:pt idx="4">
                  <c:v>88.751800000000003</c:v>
                </c:pt>
                <c:pt idx="5">
                  <c:v>93.765699999999995</c:v>
                </c:pt>
                <c:pt idx="6">
                  <c:v>103.71299999999999</c:v>
                </c:pt>
                <c:pt idx="7">
                  <c:v>68.981999999999999</c:v>
                </c:pt>
                <c:pt idx="8">
                  <c:v>50.578000000000003</c:v>
                </c:pt>
                <c:pt idx="9">
                  <c:v>48.052999999999997</c:v>
                </c:pt>
                <c:pt idx="10">
                  <c:v>63.359000000000002</c:v>
                </c:pt>
                <c:pt idx="11">
                  <c:v>90.468999999999994</c:v>
                </c:pt>
                <c:pt idx="12">
                  <c:v>95.42</c:v>
                </c:pt>
                <c:pt idx="13">
                  <c:v>55.877000000000002</c:v>
                </c:pt>
                <c:pt idx="14">
                  <c:v>60.987000000000002</c:v>
                </c:pt>
                <c:pt idx="15">
                  <c:v>192.95</c:v>
                </c:pt>
              </c:numCache>
            </c:numRef>
          </c:val>
          <c:extLst>
            <c:ext xmlns:c16="http://schemas.microsoft.com/office/drawing/2014/chart" uri="{C3380CC4-5D6E-409C-BE32-E72D297353CC}">
              <c16:uniqueId val="{00000003-BF7E-4A7F-B941-78A257DB07A5}"/>
            </c:ext>
          </c:extLst>
        </c:ser>
        <c:ser>
          <c:idx val="4"/>
          <c:order val="4"/>
          <c:tx>
            <c:strRef>
              <c:f>Expenditures!$A$6</c:f>
              <c:strCache>
                <c:ptCount val="1"/>
                <c:pt idx="0">
                  <c:v>Export related exemptions</c:v>
                </c:pt>
              </c:strCache>
            </c:strRef>
          </c:tx>
          <c:spPr>
            <a:solidFill>
              <a:schemeClr val="accent5"/>
            </a:solidFill>
            <a:ln>
              <a:noFill/>
            </a:ln>
            <a:effectLst/>
          </c:spPr>
          <c:invertIfNegative val="0"/>
          <c:cat>
            <c:strRef>
              <c:f>Expenditures!$B$1:$Q$1</c:f>
              <c:strCache>
                <c:ptCount val="16"/>
                <c:pt idx="0">
                  <c:v>FY 06-07</c:v>
                </c:pt>
                <c:pt idx="1">
                  <c:v>FY 07-08</c:v>
                </c:pt>
                <c:pt idx="2">
                  <c:v>FY 08-09</c:v>
                </c:pt>
                <c:pt idx="3">
                  <c:v>FY 09-10</c:v>
                </c:pt>
                <c:pt idx="4">
                  <c:v>FY 10-11</c:v>
                </c:pt>
                <c:pt idx="5">
                  <c:v>FY 11-12</c:v>
                </c:pt>
                <c:pt idx="6">
                  <c:v>FY 12-13</c:v>
                </c:pt>
                <c:pt idx="7">
                  <c:v>FY 13-14</c:v>
                </c:pt>
                <c:pt idx="8">
                  <c:v>FY 14-15</c:v>
                </c:pt>
                <c:pt idx="9">
                  <c:v>FY 15-16</c:v>
                </c:pt>
                <c:pt idx="10">
                  <c:v>FY 16-17</c:v>
                </c:pt>
                <c:pt idx="11">
                  <c:v>FY 17-18</c:v>
                </c:pt>
                <c:pt idx="12">
                  <c:v>FY 18-19</c:v>
                </c:pt>
                <c:pt idx="13">
                  <c:v>FY 19-20</c:v>
                </c:pt>
                <c:pt idx="14">
                  <c:v>FY 20-21</c:v>
                </c:pt>
                <c:pt idx="15">
                  <c:v>FY 21-22</c:v>
                </c:pt>
              </c:strCache>
            </c:strRef>
          </c:cat>
          <c:val>
            <c:numRef>
              <c:f>Expenditures!$B$6:$Q$6</c:f>
              <c:numCache>
                <c:formatCode>General</c:formatCode>
                <c:ptCount val="16"/>
                <c:pt idx="0">
                  <c:v>0</c:v>
                </c:pt>
                <c:pt idx="1">
                  <c:v>0</c:v>
                </c:pt>
                <c:pt idx="2">
                  <c:v>0</c:v>
                </c:pt>
                <c:pt idx="3">
                  <c:v>0</c:v>
                </c:pt>
                <c:pt idx="4">
                  <c:v>0</c:v>
                </c:pt>
                <c:pt idx="5">
                  <c:v>0</c:v>
                </c:pt>
                <c:pt idx="6">
                  <c:v>0</c:v>
                </c:pt>
                <c:pt idx="7">
                  <c:v>0</c:v>
                </c:pt>
                <c:pt idx="8">
                  <c:v>0</c:v>
                </c:pt>
                <c:pt idx="9">
                  <c:v>0</c:v>
                </c:pt>
                <c:pt idx="10">
                  <c:v>0</c:v>
                </c:pt>
                <c:pt idx="11">
                  <c:v>0</c:v>
                </c:pt>
                <c:pt idx="12">
                  <c:v>0</c:v>
                </c:pt>
                <c:pt idx="13">
                  <c:v>47.631</c:v>
                </c:pt>
                <c:pt idx="14">
                  <c:v>51.081000000000003</c:v>
                </c:pt>
                <c:pt idx="15">
                  <c:v>30.878</c:v>
                </c:pt>
              </c:numCache>
            </c:numRef>
          </c:val>
          <c:extLst>
            <c:ext xmlns:c16="http://schemas.microsoft.com/office/drawing/2014/chart" uri="{C3380CC4-5D6E-409C-BE32-E72D297353CC}">
              <c16:uniqueId val="{00000004-BF7E-4A7F-B941-78A257DB07A5}"/>
            </c:ext>
          </c:extLst>
        </c:ser>
        <c:ser>
          <c:idx val="5"/>
          <c:order val="5"/>
          <c:tx>
            <c:strRef>
              <c:f>Expenditures!$A$7</c:f>
              <c:strCache>
                <c:ptCount val="1"/>
                <c:pt idx="0">
                  <c:v>Exemption of additional customs duty</c:v>
                </c:pt>
              </c:strCache>
            </c:strRef>
          </c:tx>
          <c:spPr>
            <a:solidFill>
              <a:schemeClr val="accent6"/>
            </a:solidFill>
            <a:ln>
              <a:noFill/>
            </a:ln>
            <a:effectLst/>
          </c:spPr>
          <c:invertIfNegative val="0"/>
          <c:cat>
            <c:strRef>
              <c:f>Expenditures!$B$1:$Q$1</c:f>
              <c:strCache>
                <c:ptCount val="16"/>
                <c:pt idx="0">
                  <c:v>FY 06-07</c:v>
                </c:pt>
                <c:pt idx="1">
                  <c:v>FY 07-08</c:v>
                </c:pt>
                <c:pt idx="2">
                  <c:v>FY 08-09</c:v>
                </c:pt>
                <c:pt idx="3">
                  <c:v>FY 09-10</c:v>
                </c:pt>
                <c:pt idx="4">
                  <c:v>FY 10-11</c:v>
                </c:pt>
                <c:pt idx="5">
                  <c:v>FY 11-12</c:v>
                </c:pt>
                <c:pt idx="6">
                  <c:v>FY 12-13</c:v>
                </c:pt>
                <c:pt idx="7">
                  <c:v>FY 13-14</c:v>
                </c:pt>
                <c:pt idx="8">
                  <c:v>FY 14-15</c:v>
                </c:pt>
                <c:pt idx="9">
                  <c:v>FY 15-16</c:v>
                </c:pt>
                <c:pt idx="10">
                  <c:v>FY 16-17</c:v>
                </c:pt>
                <c:pt idx="11">
                  <c:v>FY 17-18</c:v>
                </c:pt>
                <c:pt idx="12">
                  <c:v>FY 18-19</c:v>
                </c:pt>
                <c:pt idx="13">
                  <c:v>FY 19-20</c:v>
                </c:pt>
                <c:pt idx="14">
                  <c:v>FY 20-21</c:v>
                </c:pt>
                <c:pt idx="15">
                  <c:v>FY 21-22</c:v>
                </c:pt>
              </c:strCache>
            </c:strRef>
          </c:cat>
          <c:val>
            <c:numRef>
              <c:f>Expenditures!$B$7:$Q$7</c:f>
              <c:numCache>
                <c:formatCode>General</c:formatCode>
                <c:ptCount val="16"/>
                <c:pt idx="0">
                  <c:v>0</c:v>
                </c:pt>
                <c:pt idx="1">
                  <c:v>0</c:v>
                </c:pt>
                <c:pt idx="2">
                  <c:v>0</c:v>
                </c:pt>
                <c:pt idx="3">
                  <c:v>0</c:v>
                </c:pt>
                <c:pt idx="4">
                  <c:v>0</c:v>
                </c:pt>
                <c:pt idx="5">
                  <c:v>0</c:v>
                </c:pt>
                <c:pt idx="6">
                  <c:v>0</c:v>
                </c:pt>
                <c:pt idx="7">
                  <c:v>0</c:v>
                </c:pt>
                <c:pt idx="8">
                  <c:v>0</c:v>
                </c:pt>
                <c:pt idx="9">
                  <c:v>0</c:v>
                </c:pt>
                <c:pt idx="10">
                  <c:v>0</c:v>
                </c:pt>
                <c:pt idx="11">
                  <c:v>0</c:v>
                </c:pt>
                <c:pt idx="12">
                  <c:v>4.7729999999999997</c:v>
                </c:pt>
                <c:pt idx="13">
                  <c:v>0</c:v>
                </c:pt>
              </c:numCache>
            </c:numRef>
          </c:val>
          <c:extLst>
            <c:ext xmlns:c16="http://schemas.microsoft.com/office/drawing/2014/chart" uri="{C3380CC4-5D6E-409C-BE32-E72D297353CC}">
              <c16:uniqueId val="{00000005-BF7E-4A7F-B941-78A257DB07A5}"/>
            </c:ext>
          </c:extLst>
        </c:ser>
        <c:ser>
          <c:idx val="6"/>
          <c:order val="6"/>
          <c:tx>
            <c:strRef>
              <c:f>Expenditures!$A$8</c:f>
              <c:strCache>
                <c:ptCount val="1"/>
                <c:pt idx="0">
                  <c:v>Exemption of regulatory duty</c:v>
                </c:pt>
              </c:strCache>
            </c:strRef>
          </c:tx>
          <c:spPr>
            <a:solidFill>
              <a:schemeClr val="accent1">
                <a:lumMod val="60000"/>
              </a:schemeClr>
            </a:solidFill>
            <a:ln>
              <a:noFill/>
            </a:ln>
            <a:effectLst/>
          </c:spPr>
          <c:invertIfNegative val="0"/>
          <c:cat>
            <c:strRef>
              <c:f>Expenditures!$B$1:$Q$1</c:f>
              <c:strCache>
                <c:ptCount val="16"/>
                <c:pt idx="0">
                  <c:v>FY 06-07</c:v>
                </c:pt>
                <c:pt idx="1">
                  <c:v>FY 07-08</c:v>
                </c:pt>
                <c:pt idx="2">
                  <c:v>FY 08-09</c:v>
                </c:pt>
                <c:pt idx="3">
                  <c:v>FY 09-10</c:v>
                </c:pt>
                <c:pt idx="4">
                  <c:v>FY 10-11</c:v>
                </c:pt>
                <c:pt idx="5">
                  <c:v>FY 11-12</c:v>
                </c:pt>
                <c:pt idx="6">
                  <c:v>FY 12-13</c:v>
                </c:pt>
                <c:pt idx="7">
                  <c:v>FY 13-14</c:v>
                </c:pt>
                <c:pt idx="8">
                  <c:v>FY 14-15</c:v>
                </c:pt>
                <c:pt idx="9">
                  <c:v>FY 15-16</c:v>
                </c:pt>
                <c:pt idx="10">
                  <c:v>FY 16-17</c:v>
                </c:pt>
                <c:pt idx="11">
                  <c:v>FY 17-18</c:v>
                </c:pt>
                <c:pt idx="12">
                  <c:v>FY 18-19</c:v>
                </c:pt>
                <c:pt idx="13">
                  <c:v>FY 19-20</c:v>
                </c:pt>
                <c:pt idx="14">
                  <c:v>FY 20-21</c:v>
                </c:pt>
                <c:pt idx="15">
                  <c:v>FY 21-22</c:v>
                </c:pt>
              </c:strCache>
            </c:strRef>
          </c:cat>
          <c:val>
            <c:numRef>
              <c:f>Expenditures!$B$8:$Q$8</c:f>
              <c:numCache>
                <c:formatCode>General</c:formatCode>
                <c:ptCount val="16"/>
                <c:pt idx="0">
                  <c:v>0</c:v>
                </c:pt>
                <c:pt idx="1">
                  <c:v>0</c:v>
                </c:pt>
                <c:pt idx="2">
                  <c:v>0</c:v>
                </c:pt>
                <c:pt idx="3">
                  <c:v>0</c:v>
                </c:pt>
                <c:pt idx="4">
                  <c:v>0</c:v>
                </c:pt>
                <c:pt idx="5">
                  <c:v>0</c:v>
                </c:pt>
                <c:pt idx="6">
                  <c:v>0</c:v>
                </c:pt>
                <c:pt idx="7">
                  <c:v>0</c:v>
                </c:pt>
                <c:pt idx="8">
                  <c:v>0</c:v>
                </c:pt>
                <c:pt idx="9">
                  <c:v>0</c:v>
                </c:pt>
                <c:pt idx="10">
                  <c:v>0</c:v>
                </c:pt>
                <c:pt idx="11">
                  <c:v>0</c:v>
                </c:pt>
                <c:pt idx="12">
                  <c:v>9.39</c:v>
                </c:pt>
                <c:pt idx="13">
                  <c:v>0</c:v>
                </c:pt>
              </c:numCache>
            </c:numRef>
          </c:val>
          <c:extLst>
            <c:ext xmlns:c16="http://schemas.microsoft.com/office/drawing/2014/chart" uri="{C3380CC4-5D6E-409C-BE32-E72D297353CC}">
              <c16:uniqueId val="{00000006-BF7E-4A7F-B941-78A257DB07A5}"/>
            </c:ext>
          </c:extLst>
        </c:ser>
        <c:dLbls>
          <c:showLegendKey val="0"/>
          <c:showVal val="0"/>
          <c:showCatName val="0"/>
          <c:showSerName val="0"/>
          <c:showPercent val="0"/>
          <c:showBubbleSize val="0"/>
        </c:dLbls>
        <c:gapWidth val="150"/>
        <c:overlap val="100"/>
        <c:axId val="212964096"/>
        <c:axId val="212965632"/>
        <c:extLst>
          <c:ext xmlns:c15="http://schemas.microsoft.com/office/drawing/2012/chart" uri="{02D57815-91ED-43cb-92C2-25804820EDAC}">
            <c15:filteredBarSeries>
              <c15:ser>
                <c:idx val="7"/>
                <c:order val="7"/>
                <c:tx>
                  <c:strRef>
                    <c:extLst>
                      <c:ext uri="{02D57815-91ED-43cb-92C2-25804820EDAC}">
                        <c15:formulaRef>
                          <c15:sqref>Expenditures!$A$9</c15:sqref>
                        </c15:formulaRef>
                      </c:ext>
                    </c:extLst>
                    <c:strCache>
                      <c:ptCount val="1"/>
                      <c:pt idx="0">
                        <c:v>Total</c:v>
                      </c:pt>
                    </c:strCache>
                  </c:strRef>
                </c:tx>
                <c:spPr>
                  <a:solidFill>
                    <a:schemeClr val="accent2">
                      <a:lumMod val="60000"/>
                    </a:schemeClr>
                  </a:solidFill>
                  <a:ln>
                    <a:noFill/>
                  </a:ln>
                  <a:effectLst/>
                </c:spPr>
                <c:invertIfNegative val="0"/>
                <c:cat>
                  <c:strRef>
                    <c:extLst>
                      <c:ext uri="{02D57815-91ED-43cb-92C2-25804820EDAC}">
                        <c15:formulaRef>
                          <c15:sqref>Expenditures!$B$1:$P$1</c15:sqref>
                        </c15:formulaRef>
                      </c:ext>
                    </c:extLst>
                    <c:strCache>
                      <c:ptCount val="15"/>
                      <c:pt idx="0">
                        <c:v>FY 06-07</c:v>
                      </c:pt>
                      <c:pt idx="1">
                        <c:v>FY 07-08</c:v>
                      </c:pt>
                      <c:pt idx="2">
                        <c:v>FY 08-09</c:v>
                      </c:pt>
                      <c:pt idx="3">
                        <c:v>FY 09-10</c:v>
                      </c:pt>
                      <c:pt idx="4">
                        <c:v>FY 10-11</c:v>
                      </c:pt>
                      <c:pt idx="5">
                        <c:v>FY 11-12</c:v>
                      </c:pt>
                      <c:pt idx="6">
                        <c:v>FY 12-13</c:v>
                      </c:pt>
                      <c:pt idx="7">
                        <c:v>FY 13-14</c:v>
                      </c:pt>
                      <c:pt idx="8">
                        <c:v>FY 14-15</c:v>
                      </c:pt>
                      <c:pt idx="9">
                        <c:v>FY 15-16</c:v>
                      </c:pt>
                      <c:pt idx="10">
                        <c:v>FY 16-17</c:v>
                      </c:pt>
                      <c:pt idx="11">
                        <c:v>FY 17-18</c:v>
                      </c:pt>
                      <c:pt idx="12">
                        <c:v>FY 18-19</c:v>
                      </c:pt>
                      <c:pt idx="13">
                        <c:v>FY 19-20</c:v>
                      </c:pt>
                      <c:pt idx="14">
                        <c:v>FY 20-21</c:v>
                      </c:pt>
                    </c:strCache>
                  </c:strRef>
                </c:cat>
                <c:val>
                  <c:numRef>
                    <c:extLst>
                      <c:ext uri="{02D57815-91ED-43cb-92C2-25804820EDAC}">
                        <c15:formulaRef>
                          <c15:sqref>Expenditures!$B$9:$P$9</c15:sqref>
                        </c15:formulaRef>
                      </c:ext>
                    </c:extLst>
                    <c:numCache>
                      <c:formatCode>General</c:formatCode>
                      <c:ptCount val="15"/>
                      <c:pt idx="0">
                        <c:v>41.396999999999998</c:v>
                      </c:pt>
                      <c:pt idx="1">
                        <c:v>61.282000000000004</c:v>
                      </c:pt>
                      <c:pt idx="2">
                        <c:v>76.347999999999999</c:v>
                      </c:pt>
                      <c:pt idx="3">
                        <c:v>94.941000000000003</c:v>
                      </c:pt>
                      <c:pt idx="4">
                        <c:v>112.0119</c:v>
                      </c:pt>
                      <c:pt idx="5">
                        <c:v>119.7063</c:v>
                      </c:pt>
                      <c:pt idx="6">
                        <c:v>131.4513</c:v>
                      </c:pt>
                      <c:pt idx="7">
                        <c:v>103.04599999999999</c:v>
                      </c:pt>
                      <c:pt idx="8">
                        <c:v>119.994</c:v>
                      </c:pt>
                      <c:pt idx="9">
                        <c:v>151.68600000000001</c:v>
                      </c:pt>
                      <c:pt idx="10">
                        <c:v>198.15100000000001</c:v>
                      </c:pt>
                      <c:pt idx="11">
                        <c:v>233.13409999999999</c:v>
                      </c:pt>
                      <c:pt idx="12">
                        <c:v>253.11099999999999</c:v>
                      </c:pt>
                      <c:pt idx="13">
                        <c:v>287.77100000000002</c:v>
                      </c:pt>
                      <c:pt idx="14">
                        <c:v>342.89</c:v>
                      </c:pt>
                    </c:numCache>
                  </c:numRef>
                </c:val>
                <c:extLst>
                  <c:ext xmlns:c16="http://schemas.microsoft.com/office/drawing/2014/chart" uri="{C3380CC4-5D6E-409C-BE32-E72D297353CC}">
                    <c16:uniqueId val="{00000007-BF7E-4A7F-B941-78A257DB07A5}"/>
                  </c:ext>
                </c:extLst>
              </c15:ser>
            </c15:filteredBarSeries>
          </c:ext>
        </c:extLst>
      </c:barChart>
      <c:catAx>
        <c:axId val="2129640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sz="1400"/>
            </a:pPr>
            <a:endParaRPr lang="en-US"/>
          </a:p>
        </c:txPr>
        <c:crossAx val="212965632"/>
        <c:crosses val="autoZero"/>
        <c:auto val="1"/>
        <c:lblAlgn val="ctr"/>
        <c:lblOffset val="100"/>
        <c:noMultiLvlLbl val="0"/>
      </c:catAx>
      <c:valAx>
        <c:axId val="212965632"/>
        <c:scaling>
          <c:orientation val="minMax"/>
          <c:max val="550"/>
        </c:scaling>
        <c:delete val="0"/>
        <c:axPos val="l"/>
        <c:majorGridlines>
          <c:spPr>
            <a:ln w="9525" cap="flat" cmpd="sng" algn="ctr">
              <a:solidFill>
                <a:schemeClr val="tx1">
                  <a:lumMod val="15000"/>
                  <a:lumOff val="85000"/>
                </a:schemeClr>
              </a:solidFill>
              <a:round/>
            </a:ln>
            <a:effectLst/>
          </c:spPr>
        </c:majorGridlines>
        <c:title>
          <c:tx>
            <c:rich>
              <a:bodyPr rot="-5400000" vert="horz"/>
              <a:lstStyle/>
              <a:p>
                <a:pPr>
                  <a:defRPr/>
                </a:pPr>
                <a:r>
                  <a:rPr lang="en-US"/>
                  <a:t>Billion Rs.</a:t>
                </a:r>
              </a:p>
            </c:rich>
          </c:tx>
          <c:layout>
            <c:manualLayout>
              <c:xMode val="edge"/>
              <c:yMode val="edge"/>
              <c:x val="6.9163984714701397E-3"/>
              <c:y val="0.28128076186537038"/>
            </c:manualLayout>
          </c:layout>
          <c:overlay val="0"/>
          <c:spPr>
            <a:noFill/>
            <a:ln>
              <a:noFill/>
            </a:ln>
            <a:effectLst/>
          </c:spPr>
        </c:title>
        <c:numFmt formatCode="General" sourceLinked="1"/>
        <c:majorTickMark val="none"/>
        <c:minorTickMark val="none"/>
        <c:tickLblPos val="nextTo"/>
        <c:spPr>
          <a:noFill/>
          <a:ln>
            <a:noFill/>
          </a:ln>
          <a:effectLst/>
        </c:spPr>
        <c:txPr>
          <a:bodyPr rot="-60000000" vert="horz"/>
          <a:lstStyle/>
          <a:p>
            <a:pPr>
              <a:defRPr/>
            </a:pPr>
            <a:endParaRPr lang="en-US"/>
          </a:p>
        </c:txPr>
        <c:crossAx val="212964096"/>
        <c:crosses val="autoZero"/>
        <c:crossBetween val="between"/>
        <c:majorUnit val="50"/>
      </c:valAx>
      <c:spPr>
        <a:noFill/>
        <a:ln>
          <a:noFill/>
        </a:ln>
        <a:effectLst/>
      </c:spPr>
    </c:plotArea>
    <c:legend>
      <c:legendPos val="b"/>
      <c:layout>
        <c:manualLayout>
          <c:xMode val="edge"/>
          <c:yMode val="edge"/>
          <c:x val="2.6107880645677172E-3"/>
          <c:y val="0.83333114610673664"/>
          <c:w val="0.99477826787253376"/>
          <c:h val="0.16203922426363371"/>
        </c:manualLayout>
      </c:layout>
      <c:overlay val="0"/>
      <c:spPr>
        <a:noFill/>
        <a:ln>
          <a:noFill/>
        </a:ln>
        <a:effectLst/>
      </c:spPr>
      <c:txPr>
        <a:bodyPr rot="0" vert="horz"/>
        <a:lstStyle/>
        <a:p>
          <a:pPr>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solidFill>
        <a:schemeClr val="tx1">
          <a:lumMod val="15000"/>
          <a:lumOff val="85000"/>
        </a:schemeClr>
      </a:solidFill>
      <a:round/>
    </a:ln>
    <a:effectLst/>
  </c:spPr>
  <c:txPr>
    <a:bodyPr/>
    <a:lstStyle/>
    <a:p>
      <a:pPr>
        <a:defRPr sz="1800">
          <a:latin typeface="Times New Roman" panose="02020603050405020304" pitchFamily="18" charset="0"/>
          <a:cs typeface="Times New Roman" panose="02020603050405020304" pitchFamily="18" charset="0"/>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1706957682921211E-2"/>
          <c:y val="2.3067220764071156E-2"/>
          <c:w val="0.90231636250147096"/>
          <c:h val="0.68442876932050167"/>
        </c:manualLayout>
      </c:layout>
      <c:barChart>
        <c:barDir val="col"/>
        <c:grouping val="stacked"/>
        <c:varyColors val="0"/>
        <c:ser>
          <c:idx val="0"/>
          <c:order val="0"/>
          <c:tx>
            <c:strRef>
              <c:f>'IT Expenditures'!$B$2</c:f>
              <c:strCache>
                <c:ptCount val="1"/>
                <c:pt idx="0">
                  <c:v>Allowances</c:v>
                </c:pt>
              </c:strCache>
            </c:strRef>
          </c:tx>
          <c:spPr>
            <a:solidFill>
              <a:schemeClr val="accent1"/>
            </a:solidFill>
            <a:ln>
              <a:noFill/>
            </a:ln>
            <a:effectLst/>
          </c:spPr>
          <c:invertIfNegative val="0"/>
          <c:cat>
            <c:strRef>
              <c:f>'IT Expenditures'!$C$1:$R$1</c:f>
              <c:strCache>
                <c:ptCount val="16"/>
                <c:pt idx="0">
                  <c:v>FY 06-07</c:v>
                </c:pt>
                <c:pt idx="1">
                  <c:v>FY 07-08</c:v>
                </c:pt>
                <c:pt idx="2">
                  <c:v>FY 08-09</c:v>
                </c:pt>
                <c:pt idx="3">
                  <c:v>FY 09-10</c:v>
                </c:pt>
                <c:pt idx="4">
                  <c:v>FY 10-11</c:v>
                </c:pt>
                <c:pt idx="5">
                  <c:v>FY 11-12</c:v>
                </c:pt>
                <c:pt idx="6">
                  <c:v>FY 12-13</c:v>
                </c:pt>
                <c:pt idx="7">
                  <c:v>FY 13-14</c:v>
                </c:pt>
                <c:pt idx="8">
                  <c:v>FY 14-15</c:v>
                </c:pt>
                <c:pt idx="9">
                  <c:v>FY 15-16</c:v>
                </c:pt>
                <c:pt idx="10">
                  <c:v>FY 16-17</c:v>
                </c:pt>
                <c:pt idx="11">
                  <c:v>FY 17-18</c:v>
                </c:pt>
                <c:pt idx="12">
                  <c:v>FY 18-19</c:v>
                </c:pt>
                <c:pt idx="13">
                  <c:v>FY 19-20</c:v>
                </c:pt>
                <c:pt idx="14">
                  <c:v>FY 20-21</c:v>
                </c:pt>
                <c:pt idx="15">
                  <c:v>FY 21-22</c:v>
                </c:pt>
              </c:strCache>
            </c:strRef>
          </c:cat>
          <c:val>
            <c:numRef>
              <c:f>'IT Expenditures'!$C$2:$R$2</c:f>
              <c:numCache>
                <c:formatCode>General</c:formatCode>
                <c:ptCount val="16"/>
                <c:pt idx="0">
                  <c:v>0.43</c:v>
                </c:pt>
                <c:pt idx="1">
                  <c:v>0.85299999999999998</c:v>
                </c:pt>
                <c:pt idx="2">
                  <c:v>1</c:v>
                </c:pt>
                <c:pt idx="3">
                  <c:v>1.028</c:v>
                </c:pt>
                <c:pt idx="4">
                  <c:v>7.5380000000000003</c:v>
                </c:pt>
                <c:pt idx="5">
                  <c:v>11.1</c:v>
                </c:pt>
                <c:pt idx="6">
                  <c:v>15.2</c:v>
                </c:pt>
                <c:pt idx="7">
                  <c:v>14.3</c:v>
                </c:pt>
                <c:pt idx="8">
                  <c:v>7.3</c:v>
                </c:pt>
                <c:pt idx="9">
                  <c:v>0</c:v>
                </c:pt>
                <c:pt idx="10">
                  <c:v>0</c:v>
                </c:pt>
                <c:pt idx="11">
                  <c:v>0</c:v>
                </c:pt>
                <c:pt idx="12">
                  <c:v>36.435000000000002</c:v>
                </c:pt>
                <c:pt idx="13">
                  <c:v>37.317999999999998</c:v>
                </c:pt>
                <c:pt idx="14">
                  <c:v>10.625</c:v>
                </c:pt>
                <c:pt idx="15">
                  <c:v>14.506</c:v>
                </c:pt>
              </c:numCache>
            </c:numRef>
          </c:val>
          <c:extLst>
            <c:ext xmlns:c16="http://schemas.microsoft.com/office/drawing/2014/chart" uri="{C3380CC4-5D6E-409C-BE32-E72D297353CC}">
              <c16:uniqueId val="{00000000-FBF5-43AB-A8D4-AAABBA0B5FA6}"/>
            </c:ext>
          </c:extLst>
        </c:ser>
        <c:ser>
          <c:idx val="1"/>
          <c:order val="1"/>
          <c:tx>
            <c:strRef>
              <c:f>'IT Expenditures'!$B$3</c:f>
              <c:strCache>
                <c:ptCount val="1"/>
                <c:pt idx="0">
                  <c:v>Tax Credits</c:v>
                </c:pt>
              </c:strCache>
            </c:strRef>
          </c:tx>
          <c:spPr>
            <a:solidFill>
              <a:schemeClr val="accent2"/>
            </a:solidFill>
            <a:ln>
              <a:noFill/>
            </a:ln>
            <a:effectLst/>
          </c:spPr>
          <c:invertIfNegative val="0"/>
          <c:cat>
            <c:strRef>
              <c:f>'IT Expenditures'!$C$1:$R$1</c:f>
              <c:strCache>
                <c:ptCount val="16"/>
                <c:pt idx="0">
                  <c:v>FY 06-07</c:v>
                </c:pt>
                <c:pt idx="1">
                  <c:v>FY 07-08</c:v>
                </c:pt>
                <c:pt idx="2">
                  <c:v>FY 08-09</c:v>
                </c:pt>
                <c:pt idx="3">
                  <c:v>FY 09-10</c:v>
                </c:pt>
                <c:pt idx="4">
                  <c:v>FY 10-11</c:v>
                </c:pt>
                <c:pt idx="5">
                  <c:v>FY 11-12</c:v>
                </c:pt>
                <c:pt idx="6">
                  <c:v>FY 12-13</c:v>
                </c:pt>
                <c:pt idx="7">
                  <c:v>FY 13-14</c:v>
                </c:pt>
                <c:pt idx="8">
                  <c:v>FY 14-15</c:v>
                </c:pt>
                <c:pt idx="9">
                  <c:v>FY 15-16</c:v>
                </c:pt>
                <c:pt idx="10">
                  <c:v>FY 16-17</c:v>
                </c:pt>
                <c:pt idx="11">
                  <c:v>FY 17-18</c:v>
                </c:pt>
                <c:pt idx="12">
                  <c:v>FY 18-19</c:v>
                </c:pt>
                <c:pt idx="13">
                  <c:v>FY 19-20</c:v>
                </c:pt>
                <c:pt idx="14">
                  <c:v>FY 20-21</c:v>
                </c:pt>
                <c:pt idx="15">
                  <c:v>FY 21-22</c:v>
                </c:pt>
              </c:strCache>
            </c:strRef>
          </c:cat>
          <c:val>
            <c:numRef>
              <c:f>'IT Expenditures'!$C$3:$R$3</c:f>
              <c:numCache>
                <c:formatCode>General</c:formatCode>
                <c:ptCount val="16"/>
                <c:pt idx="0">
                  <c:v>2.66</c:v>
                </c:pt>
                <c:pt idx="1">
                  <c:v>1.5669999999999999</c:v>
                </c:pt>
                <c:pt idx="2">
                  <c:v>1.98</c:v>
                </c:pt>
                <c:pt idx="3">
                  <c:v>2.0089999999999999</c:v>
                </c:pt>
                <c:pt idx="4">
                  <c:v>0.82899999999999996</c:v>
                </c:pt>
                <c:pt idx="5">
                  <c:v>1.9</c:v>
                </c:pt>
                <c:pt idx="6">
                  <c:v>4.41</c:v>
                </c:pt>
                <c:pt idx="7">
                  <c:v>3.5</c:v>
                </c:pt>
                <c:pt idx="8">
                  <c:v>1.7</c:v>
                </c:pt>
                <c:pt idx="9">
                  <c:v>1.905</c:v>
                </c:pt>
                <c:pt idx="10">
                  <c:v>43.802</c:v>
                </c:pt>
                <c:pt idx="11">
                  <c:v>123.0026</c:v>
                </c:pt>
                <c:pt idx="12" formatCode="0.000">
                  <c:v>104.499</c:v>
                </c:pt>
                <c:pt idx="13">
                  <c:v>105.342</c:v>
                </c:pt>
                <c:pt idx="14">
                  <c:v>65.465000000000003</c:v>
                </c:pt>
                <c:pt idx="15">
                  <c:v>52.133000000000003</c:v>
                </c:pt>
              </c:numCache>
            </c:numRef>
          </c:val>
          <c:extLst>
            <c:ext xmlns:c16="http://schemas.microsoft.com/office/drawing/2014/chart" uri="{C3380CC4-5D6E-409C-BE32-E72D297353CC}">
              <c16:uniqueId val="{00000001-FBF5-43AB-A8D4-AAABBA0B5FA6}"/>
            </c:ext>
          </c:extLst>
        </c:ser>
        <c:ser>
          <c:idx val="2"/>
          <c:order val="2"/>
          <c:tx>
            <c:v>Exemp. From Total income</c:v>
          </c:tx>
          <c:spPr>
            <a:solidFill>
              <a:schemeClr val="accent3"/>
            </a:solidFill>
            <a:ln>
              <a:noFill/>
            </a:ln>
            <a:effectLst/>
          </c:spPr>
          <c:invertIfNegative val="0"/>
          <c:cat>
            <c:strRef>
              <c:f>'IT Expenditures'!$C$1:$R$1</c:f>
              <c:strCache>
                <c:ptCount val="16"/>
                <c:pt idx="0">
                  <c:v>FY 06-07</c:v>
                </c:pt>
                <c:pt idx="1">
                  <c:v>FY 07-08</c:v>
                </c:pt>
                <c:pt idx="2">
                  <c:v>FY 08-09</c:v>
                </c:pt>
                <c:pt idx="3">
                  <c:v>FY 09-10</c:v>
                </c:pt>
                <c:pt idx="4">
                  <c:v>FY 10-11</c:v>
                </c:pt>
                <c:pt idx="5">
                  <c:v>FY 11-12</c:v>
                </c:pt>
                <c:pt idx="6">
                  <c:v>FY 12-13</c:v>
                </c:pt>
                <c:pt idx="7">
                  <c:v>FY 13-14</c:v>
                </c:pt>
                <c:pt idx="8">
                  <c:v>FY 14-15</c:v>
                </c:pt>
                <c:pt idx="9">
                  <c:v>FY 15-16</c:v>
                </c:pt>
                <c:pt idx="10">
                  <c:v>FY 16-17</c:v>
                </c:pt>
                <c:pt idx="11">
                  <c:v>FY 17-18</c:v>
                </c:pt>
                <c:pt idx="12">
                  <c:v>FY 18-19</c:v>
                </c:pt>
                <c:pt idx="13">
                  <c:v>FY 19-20</c:v>
                </c:pt>
                <c:pt idx="14">
                  <c:v>FY 20-21</c:v>
                </c:pt>
                <c:pt idx="15">
                  <c:v>FY 21-22</c:v>
                </c:pt>
              </c:strCache>
            </c:strRef>
          </c:cat>
          <c:val>
            <c:numRef>
              <c:f>'IT Expenditures'!$C$4:$R$4</c:f>
              <c:numCache>
                <c:formatCode>General</c:formatCode>
                <c:ptCount val="16"/>
                <c:pt idx="0">
                  <c:v>23.6</c:v>
                </c:pt>
                <c:pt idx="1">
                  <c:v>20.187999999999999</c:v>
                </c:pt>
                <c:pt idx="2">
                  <c:v>23.649000000000001</c:v>
                </c:pt>
                <c:pt idx="3">
                  <c:v>23.521000000000001</c:v>
                </c:pt>
                <c:pt idx="4">
                  <c:v>50.04</c:v>
                </c:pt>
                <c:pt idx="5">
                  <c:v>54.393000000000001</c:v>
                </c:pt>
                <c:pt idx="6">
                  <c:v>59.024000000000001</c:v>
                </c:pt>
                <c:pt idx="7">
                  <c:v>56.2</c:v>
                </c:pt>
                <c:pt idx="8">
                  <c:v>53.8</c:v>
                </c:pt>
                <c:pt idx="9">
                  <c:v>0.1</c:v>
                </c:pt>
                <c:pt idx="10">
                  <c:v>17.975000000000001</c:v>
                </c:pt>
                <c:pt idx="11">
                  <c:v>18.641999999999999</c:v>
                </c:pt>
                <c:pt idx="12">
                  <c:v>212.07</c:v>
                </c:pt>
                <c:pt idx="13">
                  <c:v>267.11500000000001</c:v>
                </c:pt>
                <c:pt idx="14">
                  <c:v>232.852</c:v>
                </c:pt>
                <c:pt idx="15">
                  <c:v>232.398</c:v>
                </c:pt>
              </c:numCache>
            </c:numRef>
          </c:val>
          <c:extLst>
            <c:ext xmlns:c16="http://schemas.microsoft.com/office/drawing/2014/chart" uri="{C3380CC4-5D6E-409C-BE32-E72D297353CC}">
              <c16:uniqueId val="{00000002-FBF5-43AB-A8D4-AAABBA0B5FA6}"/>
            </c:ext>
          </c:extLst>
        </c:ser>
        <c:ser>
          <c:idx val="3"/>
          <c:order val="3"/>
          <c:tx>
            <c:strRef>
              <c:f>'IT Expenditures'!$B$5</c:f>
              <c:strCache>
                <c:ptCount val="1"/>
                <c:pt idx="0">
                  <c:v>Reduction in Tax Rates</c:v>
                </c:pt>
              </c:strCache>
            </c:strRef>
          </c:tx>
          <c:spPr>
            <a:solidFill>
              <a:schemeClr val="accent4"/>
            </a:solidFill>
            <a:ln>
              <a:noFill/>
            </a:ln>
            <a:effectLst/>
          </c:spPr>
          <c:invertIfNegative val="0"/>
          <c:cat>
            <c:strRef>
              <c:f>'IT Expenditures'!$C$1:$R$1</c:f>
              <c:strCache>
                <c:ptCount val="16"/>
                <c:pt idx="0">
                  <c:v>FY 06-07</c:v>
                </c:pt>
                <c:pt idx="1">
                  <c:v>FY 07-08</c:v>
                </c:pt>
                <c:pt idx="2">
                  <c:v>FY 08-09</c:v>
                </c:pt>
                <c:pt idx="3">
                  <c:v>FY 09-10</c:v>
                </c:pt>
                <c:pt idx="4">
                  <c:v>FY 10-11</c:v>
                </c:pt>
                <c:pt idx="5">
                  <c:v>FY 11-12</c:v>
                </c:pt>
                <c:pt idx="6">
                  <c:v>FY 12-13</c:v>
                </c:pt>
                <c:pt idx="7">
                  <c:v>FY 13-14</c:v>
                </c:pt>
                <c:pt idx="8">
                  <c:v>FY 14-15</c:v>
                </c:pt>
                <c:pt idx="9">
                  <c:v>FY 15-16</c:v>
                </c:pt>
                <c:pt idx="10">
                  <c:v>FY 16-17</c:v>
                </c:pt>
                <c:pt idx="11">
                  <c:v>FY 17-18</c:v>
                </c:pt>
                <c:pt idx="12">
                  <c:v>FY 18-19</c:v>
                </c:pt>
                <c:pt idx="13">
                  <c:v>FY 19-20</c:v>
                </c:pt>
                <c:pt idx="14">
                  <c:v>FY 20-21</c:v>
                </c:pt>
                <c:pt idx="15">
                  <c:v>FY 21-22</c:v>
                </c:pt>
              </c:strCache>
            </c:strRef>
          </c:cat>
          <c:val>
            <c:numRef>
              <c:f>'IT Expenditures'!$C$5:$R$5</c:f>
              <c:numCache>
                <c:formatCode>General</c:formatCode>
                <c:ptCount val="16"/>
                <c:pt idx="0">
                  <c:v>0</c:v>
                </c:pt>
                <c:pt idx="1">
                  <c:v>0</c:v>
                </c:pt>
                <c:pt idx="2">
                  <c:v>0</c:v>
                </c:pt>
                <c:pt idx="3">
                  <c:v>0</c:v>
                </c:pt>
                <c:pt idx="4">
                  <c:v>0</c:v>
                </c:pt>
                <c:pt idx="5">
                  <c:v>0</c:v>
                </c:pt>
                <c:pt idx="6">
                  <c:v>0</c:v>
                </c:pt>
                <c:pt idx="7">
                  <c:v>0</c:v>
                </c:pt>
                <c:pt idx="8">
                  <c:v>0</c:v>
                </c:pt>
                <c:pt idx="9">
                  <c:v>12</c:v>
                </c:pt>
                <c:pt idx="10">
                  <c:v>0</c:v>
                </c:pt>
                <c:pt idx="11">
                  <c:v>0</c:v>
                </c:pt>
                <c:pt idx="12">
                  <c:v>0.128</c:v>
                </c:pt>
                <c:pt idx="13">
                  <c:v>0.124</c:v>
                </c:pt>
                <c:pt idx="14">
                  <c:v>0.19500000000000001</c:v>
                </c:pt>
                <c:pt idx="15">
                  <c:v>24.443999999999999</c:v>
                </c:pt>
              </c:numCache>
            </c:numRef>
          </c:val>
          <c:extLst>
            <c:ext xmlns:c16="http://schemas.microsoft.com/office/drawing/2014/chart" uri="{C3380CC4-5D6E-409C-BE32-E72D297353CC}">
              <c16:uniqueId val="{00000003-FBF5-43AB-A8D4-AAABBA0B5FA6}"/>
            </c:ext>
          </c:extLst>
        </c:ser>
        <c:ser>
          <c:idx val="4"/>
          <c:order val="4"/>
          <c:tx>
            <c:strRef>
              <c:f>'IT Expenditures'!$B$6</c:f>
              <c:strCache>
                <c:ptCount val="1"/>
                <c:pt idx="0">
                  <c:v>Reduction In Tax Liability</c:v>
                </c:pt>
              </c:strCache>
            </c:strRef>
          </c:tx>
          <c:spPr>
            <a:solidFill>
              <a:schemeClr val="accent5"/>
            </a:solidFill>
            <a:ln>
              <a:noFill/>
            </a:ln>
            <a:effectLst/>
          </c:spPr>
          <c:invertIfNegative val="0"/>
          <c:cat>
            <c:strRef>
              <c:f>'IT Expenditures'!$C$1:$R$1</c:f>
              <c:strCache>
                <c:ptCount val="16"/>
                <c:pt idx="0">
                  <c:v>FY 06-07</c:v>
                </c:pt>
                <c:pt idx="1">
                  <c:v>FY 07-08</c:v>
                </c:pt>
                <c:pt idx="2">
                  <c:v>FY 08-09</c:v>
                </c:pt>
                <c:pt idx="3">
                  <c:v>FY 09-10</c:v>
                </c:pt>
                <c:pt idx="4">
                  <c:v>FY 10-11</c:v>
                </c:pt>
                <c:pt idx="5">
                  <c:v>FY 11-12</c:v>
                </c:pt>
                <c:pt idx="6">
                  <c:v>FY 12-13</c:v>
                </c:pt>
                <c:pt idx="7">
                  <c:v>FY 13-14</c:v>
                </c:pt>
                <c:pt idx="8">
                  <c:v>FY 14-15</c:v>
                </c:pt>
                <c:pt idx="9">
                  <c:v>FY 15-16</c:v>
                </c:pt>
                <c:pt idx="10">
                  <c:v>FY 16-17</c:v>
                </c:pt>
                <c:pt idx="11">
                  <c:v>FY 17-18</c:v>
                </c:pt>
                <c:pt idx="12">
                  <c:v>FY 18-19</c:v>
                </c:pt>
                <c:pt idx="13">
                  <c:v>FY 19-20</c:v>
                </c:pt>
                <c:pt idx="14">
                  <c:v>FY 20-21</c:v>
                </c:pt>
                <c:pt idx="15">
                  <c:v>FY 21-22</c:v>
                </c:pt>
              </c:strCache>
            </c:strRef>
          </c:cat>
          <c:val>
            <c:numRef>
              <c:f>'IT Expenditures'!$C$6:$R$6</c:f>
              <c:numCache>
                <c:formatCode>General</c:formatCode>
                <c:ptCount val="16"/>
                <c:pt idx="0">
                  <c:v>0</c:v>
                </c:pt>
                <c:pt idx="1">
                  <c:v>0</c:v>
                </c:pt>
                <c:pt idx="2">
                  <c:v>0</c:v>
                </c:pt>
                <c:pt idx="3">
                  <c:v>0</c:v>
                </c:pt>
                <c:pt idx="4">
                  <c:v>0</c:v>
                </c:pt>
                <c:pt idx="5">
                  <c:v>0</c:v>
                </c:pt>
                <c:pt idx="6">
                  <c:v>0</c:v>
                </c:pt>
                <c:pt idx="7">
                  <c:v>0</c:v>
                </c:pt>
                <c:pt idx="8">
                  <c:v>0</c:v>
                </c:pt>
                <c:pt idx="9">
                  <c:v>0</c:v>
                </c:pt>
                <c:pt idx="10">
                  <c:v>0</c:v>
                </c:pt>
                <c:pt idx="11">
                  <c:v>0</c:v>
                </c:pt>
                <c:pt idx="12">
                  <c:v>2.9860000000000002</c:v>
                </c:pt>
                <c:pt idx="13">
                  <c:v>2.839</c:v>
                </c:pt>
                <c:pt idx="14">
                  <c:v>3.2850000000000001</c:v>
                </c:pt>
                <c:pt idx="15">
                  <c:v>4.7380000000000004</c:v>
                </c:pt>
              </c:numCache>
            </c:numRef>
          </c:val>
          <c:extLst>
            <c:ext xmlns:c16="http://schemas.microsoft.com/office/drawing/2014/chart" uri="{C3380CC4-5D6E-409C-BE32-E72D297353CC}">
              <c16:uniqueId val="{00000004-FBF5-43AB-A8D4-AAABBA0B5FA6}"/>
            </c:ext>
          </c:extLst>
        </c:ser>
        <c:ser>
          <c:idx val="5"/>
          <c:order val="5"/>
          <c:tx>
            <c:strRef>
              <c:f>'IT Expenditures'!$B$7</c:f>
              <c:strCache>
                <c:ptCount val="1"/>
                <c:pt idx="0">
                  <c:v>Exemption from Specific Provisions</c:v>
                </c:pt>
              </c:strCache>
            </c:strRef>
          </c:tx>
          <c:spPr>
            <a:solidFill>
              <a:schemeClr val="accent6"/>
            </a:solidFill>
            <a:ln>
              <a:noFill/>
            </a:ln>
            <a:effectLst/>
          </c:spPr>
          <c:invertIfNegative val="0"/>
          <c:cat>
            <c:strRef>
              <c:f>'IT Expenditures'!$C$1:$R$1</c:f>
              <c:strCache>
                <c:ptCount val="16"/>
                <c:pt idx="0">
                  <c:v>FY 06-07</c:v>
                </c:pt>
                <c:pt idx="1">
                  <c:v>FY 07-08</c:v>
                </c:pt>
                <c:pt idx="2">
                  <c:v>FY 08-09</c:v>
                </c:pt>
                <c:pt idx="3">
                  <c:v>FY 09-10</c:v>
                </c:pt>
                <c:pt idx="4">
                  <c:v>FY 10-11</c:v>
                </c:pt>
                <c:pt idx="5">
                  <c:v>FY 11-12</c:v>
                </c:pt>
                <c:pt idx="6">
                  <c:v>FY 12-13</c:v>
                </c:pt>
                <c:pt idx="7">
                  <c:v>FY 13-14</c:v>
                </c:pt>
                <c:pt idx="8">
                  <c:v>FY 14-15</c:v>
                </c:pt>
                <c:pt idx="9">
                  <c:v>FY 15-16</c:v>
                </c:pt>
                <c:pt idx="10">
                  <c:v>FY 16-17</c:v>
                </c:pt>
                <c:pt idx="11">
                  <c:v>FY 17-18</c:v>
                </c:pt>
                <c:pt idx="12">
                  <c:v>FY 18-19</c:v>
                </c:pt>
                <c:pt idx="13">
                  <c:v>FY 19-20</c:v>
                </c:pt>
                <c:pt idx="14">
                  <c:v>FY 20-21</c:v>
                </c:pt>
                <c:pt idx="15">
                  <c:v>FY 21-22</c:v>
                </c:pt>
              </c:strCache>
            </c:strRef>
          </c:cat>
          <c:val>
            <c:numRef>
              <c:f>'IT Expenditures'!$C$7:$R$7</c:f>
              <c:numCache>
                <c:formatCode>General</c:formatCode>
                <c:ptCount val="16"/>
                <c:pt idx="0">
                  <c:v>0.97</c:v>
                </c:pt>
                <c:pt idx="1">
                  <c:v>17.896999999999998</c:v>
                </c:pt>
                <c:pt idx="2">
                  <c:v>19.905000000000001</c:v>
                </c:pt>
                <c:pt idx="3">
                  <c:v>19.95</c:v>
                </c:pt>
                <c:pt idx="4">
                  <c:v>11.201000000000001</c:v>
                </c:pt>
                <c:pt idx="5">
                  <c:v>15</c:v>
                </c:pt>
                <c:pt idx="6">
                  <c:v>18</c:v>
                </c:pt>
                <c:pt idx="7">
                  <c:v>9.5</c:v>
                </c:pt>
                <c:pt idx="8">
                  <c:v>4.5</c:v>
                </c:pt>
                <c:pt idx="9">
                  <c:v>0</c:v>
                </c:pt>
                <c:pt idx="10">
                  <c:v>0</c:v>
                </c:pt>
                <c:pt idx="11">
                  <c:v>0</c:v>
                </c:pt>
                <c:pt idx="12">
                  <c:v>2.9750000000000001</c:v>
                </c:pt>
                <c:pt idx="13">
                  <c:v>2.6869999999999998</c:v>
                </c:pt>
                <c:pt idx="14">
                  <c:v>61.076000000000001</c:v>
                </c:pt>
                <c:pt idx="15">
                  <c:v>68.840999999999994</c:v>
                </c:pt>
              </c:numCache>
            </c:numRef>
          </c:val>
          <c:extLst>
            <c:ext xmlns:c16="http://schemas.microsoft.com/office/drawing/2014/chart" uri="{C3380CC4-5D6E-409C-BE32-E72D297353CC}">
              <c16:uniqueId val="{00000005-FBF5-43AB-A8D4-AAABBA0B5FA6}"/>
            </c:ext>
          </c:extLst>
        </c:ser>
        <c:ser>
          <c:idx val="6"/>
          <c:order val="6"/>
          <c:tx>
            <c:strRef>
              <c:f>'IT Expenditures'!$B$8</c:f>
              <c:strCache>
                <c:ptCount val="1"/>
                <c:pt idx="0">
                  <c:v>Others/Miscellaneous</c:v>
                </c:pt>
              </c:strCache>
            </c:strRef>
          </c:tx>
          <c:spPr>
            <a:solidFill>
              <a:schemeClr val="accent1">
                <a:lumMod val="60000"/>
              </a:schemeClr>
            </a:solidFill>
            <a:ln>
              <a:noFill/>
            </a:ln>
            <a:effectLst/>
          </c:spPr>
          <c:invertIfNegative val="0"/>
          <c:cat>
            <c:strRef>
              <c:f>'IT Expenditures'!$C$1:$R$1</c:f>
              <c:strCache>
                <c:ptCount val="16"/>
                <c:pt idx="0">
                  <c:v>FY 06-07</c:v>
                </c:pt>
                <c:pt idx="1">
                  <c:v>FY 07-08</c:v>
                </c:pt>
                <c:pt idx="2">
                  <c:v>FY 08-09</c:v>
                </c:pt>
                <c:pt idx="3">
                  <c:v>FY 09-10</c:v>
                </c:pt>
                <c:pt idx="4">
                  <c:v>FY 10-11</c:v>
                </c:pt>
                <c:pt idx="5">
                  <c:v>FY 11-12</c:v>
                </c:pt>
                <c:pt idx="6">
                  <c:v>FY 12-13</c:v>
                </c:pt>
                <c:pt idx="7">
                  <c:v>FY 13-14</c:v>
                </c:pt>
                <c:pt idx="8">
                  <c:v>FY 14-15</c:v>
                </c:pt>
                <c:pt idx="9">
                  <c:v>FY 15-16</c:v>
                </c:pt>
                <c:pt idx="10">
                  <c:v>FY 16-17</c:v>
                </c:pt>
                <c:pt idx="11">
                  <c:v>FY 17-18</c:v>
                </c:pt>
                <c:pt idx="12">
                  <c:v>FY 18-19</c:v>
                </c:pt>
                <c:pt idx="13">
                  <c:v>FY 19-20</c:v>
                </c:pt>
                <c:pt idx="14">
                  <c:v>FY 20-21</c:v>
                </c:pt>
                <c:pt idx="15">
                  <c:v>FY 21-22</c:v>
                </c:pt>
              </c:strCache>
            </c:strRef>
          </c:cat>
          <c:val>
            <c:numRef>
              <c:f>'IT Expenditures'!$C$8:$R$8</c:f>
              <c:numCache>
                <c:formatCode>General</c:formatCode>
                <c:ptCount val="16"/>
                <c:pt idx="0">
                  <c:v>0</c:v>
                </c:pt>
                <c:pt idx="1">
                  <c:v>0</c:v>
                </c:pt>
                <c:pt idx="2">
                  <c:v>0</c:v>
                </c:pt>
                <c:pt idx="3">
                  <c:v>0</c:v>
                </c:pt>
                <c:pt idx="4">
                  <c:v>0</c:v>
                </c:pt>
                <c:pt idx="5">
                  <c:v>0</c:v>
                </c:pt>
                <c:pt idx="6">
                  <c:v>0</c:v>
                </c:pt>
                <c:pt idx="7">
                  <c:v>0</c:v>
                </c:pt>
                <c:pt idx="8">
                  <c:v>0</c:v>
                </c:pt>
                <c:pt idx="9">
                  <c:v>0</c:v>
                </c:pt>
                <c:pt idx="10">
                  <c:v>0</c:v>
                </c:pt>
                <c:pt idx="11">
                  <c:v>0</c:v>
                </c:pt>
                <c:pt idx="12">
                  <c:v>18.934000000000001</c:v>
                </c:pt>
                <c:pt idx="13">
                  <c:v>32.621000000000002</c:v>
                </c:pt>
                <c:pt idx="14">
                  <c:v>26.164000000000001</c:v>
                </c:pt>
                <c:pt idx="15">
                  <c:v>26.834</c:v>
                </c:pt>
              </c:numCache>
            </c:numRef>
          </c:val>
          <c:extLst>
            <c:ext xmlns:c16="http://schemas.microsoft.com/office/drawing/2014/chart" uri="{C3380CC4-5D6E-409C-BE32-E72D297353CC}">
              <c16:uniqueId val="{00000006-FBF5-43AB-A8D4-AAABBA0B5FA6}"/>
            </c:ext>
          </c:extLst>
        </c:ser>
        <c:dLbls>
          <c:showLegendKey val="0"/>
          <c:showVal val="0"/>
          <c:showCatName val="0"/>
          <c:showSerName val="0"/>
          <c:showPercent val="0"/>
          <c:showBubbleSize val="0"/>
        </c:dLbls>
        <c:gapWidth val="150"/>
        <c:overlap val="100"/>
        <c:axId val="219533696"/>
        <c:axId val="219535232"/>
      </c:barChart>
      <c:catAx>
        <c:axId val="21953369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400000"/>
          <a:lstStyle/>
          <a:p>
            <a:pPr>
              <a:defRPr/>
            </a:pPr>
            <a:endParaRPr lang="en-US"/>
          </a:p>
        </c:txPr>
        <c:crossAx val="219535232"/>
        <c:crosses val="autoZero"/>
        <c:auto val="1"/>
        <c:lblAlgn val="ctr"/>
        <c:lblOffset val="100"/>
        <c:noMultiLvlLbl val="0"/>
      </c:catAx>
      <c:valAx>
        <c:axId val="219535232"/>
        <c:scaling>
          <c:orientation val="minMax"/>
          <c:max val="450"/>
          <c:min val="0"/>
        </c:scaling>
        <c:delete val="0"/>
        <c:axPos val="l"/>
        <c:majorGridlines>
          <c:spPr>
            <a:ln w="9525" cap="flat" cmpd="sng" algn="ctr">
              <a:solidFill>
                <a:schemeClr val="tx1">
                  <a:lumMod val="15000"/>
                  <a:lumOff val="85000"/>
                </a:schemeClr>
              </a:solidFill>
              <a:round/>
            </a:ln>
            <a:effectLst/>
          </c:spPr>
        </c:majorGridlines>
        <c:title>
          <c:tx>
            <c:rich>
              <a:bodyPr rot="-5400000" vert="horz"/>
              <a:lstStyle/>
              <a:p>
                <a:pPr>
                  <a:defRPr/>
                </a:pPr>
                <a:r>
                  <a:rPr lang="en-US"/>
                  <a:t>Billion Rs.</a:t>
                </a:r>
              </a:p>
            </c:rich>
          </c:tx>
          <c:layout/>
          <c:overlay val="0"/>
          <c:spPr>
            <a:noFill/>
            <a:ln>
              <a:noFill/>
            </a:ln>
            <a:effectLst/>
          </c:spPr>
        </c:title>
        <c:numFmt formatCode="General" sourceLinked="1"/>
        <c:majorTickMark val="none"/>
        <c:minorTickMark val="none"/>
        <c:tickLblPos val="nextTo"/>
        <c:spPr>
          <a:noFill/>
          <a:ln>
            <a:noFill/>
          </a:ln>
          <a:effectLst/>
        </c:spPr>
        <c:txPr>
          <a:bodyPr rot="-60000000" vert="horz"/>
          <a:lstStyle/>
          <a:p>
            <a:pPr>
              <a:defRPr/>
            </a:pPr>
            <a:endParaRPr lang="en-US"/>
          </a:p>
        </c:txPr>
        <c:crossAx val="219533696"/>
        <c:crosses val="autoZero"/>
        <c:crossBetween val="between"/>
        <c:majorUnit val="50"/>
      </c:valAx>
      <c:spPr>
        <a:noFill/>
        <a:ln>
          <a:noFill/>
        </a:ln>
        <a:effectLst/>
      </c:spPr>
    </c:plotArea>
    <c:legend>
      <c:legendPos val="b"/>
      <c:layout>
        <c:manualLayout>
          <c:xMode val="edge"/>
          <c:yMode val="edge"/>
          <c:x val="7.6982190091735613E-3"/>
          <c:y val="0.86516039661708954"/>
          <c:w val="0.98720244764726051"/>
          <c:h val="0.13483960338291046"/>
        </c:manualLayout>
      </c:layout>
      <c:overlay val="0"/>
      <c:spPr>
        <a:noFill/>
        <a:ln>
          <a:noFill/>
        </a:ln>
        <a:effectLst/>
      </c:spPr>
      <c:txPr>
        <a:bodyPr rot="0" vert="horz"/>
        <a:lstStyle/>
        <a:p>
          <a:pPr>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solidFill>
        <a:schemeClr val="tx1">
          <a:lumMod val="15000"/>
          <a:lumOff val="85000"/>
        </a:schemeClr>
      </a:solidFill>
      <a:round/>
    </a:ln>
    <a:effectLst/>
  </c:spPr>
  <c:txPr>
    <a:bodyPr/>
    <a:lstStyle/>
    <a:p>
      <a:pPr>
        <a:defRPr sz="1400">
          <a:latin typeface="Times New Roman" panose="02020603050405020304" pitchFamily="18" charset="0"/>
          <a:cs typeface="Times New Roman" panose="02020603050405020304" pitchFamily="18" charset="0"/>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a:t>Effective Tax for Average of Slab</a:t>
            </a:r>
          </a:p>
        </c:rich>
      </c:tx>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8.8702902962817715E-2"/>
          <c:y val="0.12267111569037063"/>
          <c:w val="0.90427463768863758"/>
          <c:h val="0.66591025080198307"/>
        </c:manualLayout>
      </c:layout>
      <c:barChart>
        <c:barDir val="col"/>
        <c:grouping val="clustered"/>
        <c:varyColors val="0"/>
        <c:ser>
          <c:idx val="0"/>
          <c:order val="0"/>
          <c:tx>
            <c:strRef>
              <c:f>Sheet1!$B$31</c:f>
              <c:strCache>
                <c:ptCount val="1"/>
                <c:pt idx="0">
                  <c:v>Salaried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Sheet1!$B$32:$B$37</c:f>
              <c:numCache>
                <c:formatCode>0.0</c:formatCode>
                <c:ptCount val="6"/>
                <c:pt idx="0">
                  <c:v>0</c:v>
                </c:pt>
                <c:pt idx="1">
                  <c:v>1.6666666666666667</c:v>
                </c:pt>
                <c:pt idx="2">
                  <c:v>6.1764705882352944</c:v>
                </c:pt>
                <c:pt idx="3">
                  <c:v>11.296296296296296</c:v>
                </c:pt>
                <c:pt idx="4">
                  <c:v>15.479452054794521</c:v>
                </c:pt>
                <c:pt idx="5">
                  <c:v>20.3</c:v>
                </c:pt>
              </c:numCache>
            </c:numRef>
          </c:val>
          <c:extLst>
            <c:ext xmlns:c16="http://schemas.microsoft.com/office/drawing/2014/chart" uri="{C3380CC4-5D6E-409C-BE32-E72D297353CC}">
              <c16:uniqueId val="{00000000-6C26-45EF-BC91-C208DC28F5D0}"/>
            </c:ext>
          </c:extLst>
        </c:ser>
        <c:ser>
          <c:idx val="1"/>
          <c:order val="1"/>
          <c:tx>
            <c:strRef>
              <c:f>Sheet1!$C$31</c:f>
              <c:strCache>
                <c:ptCount val="1"/>
                <c:pt idx="0">
                  <c:v>Individual &amp;AOP</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Sheet1!$C$32:$C$37</c:f>
              <c:numCache>
                <c:formatCode>0.0</c:formatCode>
                <c:ptCount val="6"/>
                <c:pt idx="0">
                  <c:v>0</c:v>
                </c:pt>
                <c:pt idx="1">
                  <c:v>5</c:v>
                </c:pt>
                <c:pt idx="2">
                  <c:v>9.2857142857142865</c:v>
                </c:pt>
                <c:pt idx="3">
                  <c:v>17.083333333333332</c:v>
                </c:pt>
                <c:pt idx="4">
                  <c:v>25.681818181818183</c:v>
                </c:pt>
                <c:pt idx="5">
                  <c:v>32.361111111111114</c:v>
                </c:pt>
              </c:numCache>
            </c:numRef>
          </c:val>
          <c:extLst>
            <c:ext xmlns:c16="http://schemas.microsoft.com/office/drawing/2014/chart" uri="{C3380CC4-5D6E-409C-BE32-E72D297353CC}">
              <c16:uniqueId val="{00000001-6C26-45EF-BC91-C208DC28F5D0}"/>
            </c:ext>
          </c:extLst>
        </c:ser>
        <c:ser>
          <c:idx val="2"/>
          <c:order val="2"/>
          <c:tx>
            <c:strRef>
              <c:f>Sheet1!$D$31</c:f>
              <c:strCache>
                <c:ptCount val="1"/>
                <c:pt idx="0">
                  <c:v>Proposed</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Sheet1!$D$32:$D$37</c:f>
              <c:numCache>
                <c:formatCode>0.0</c:formatCode>
                <c:ptCount val="6"/>
                <c:pt idx="0">
                  <c:v>0</c:v>
                </c:pt>
                <c:pt idx="1">
                  <c:v>3.75</c:v>
                </c:pt>
                <c:pt idx="2">
                  <c:v>8.3333333333333321</c:v>
                </c:pt>
                <c:pt idx="3">
                  <c:v>15</c:v>
                </c:pt>
                <c:pt idx="4">
                  <c:v>26.515151515151516</c:v>
                </c:pt>
                <c:pt idx="5">
                  <c:v>37.799999999999997</c:v>
                </c:pt>
              </c:numCache>
            </c:numRef>
          </c:val>
          <c:extLst>
            <c:ext xmlns:c16="http://schemas.microsoft.com/office/drawing/2014/chart" uri="{C3380CC4-5D6E-409C-BE32-E72D297353CC}">
              <c16:uniqueId val="{00000002-6C26-45EF-BC91-C208DC28F5D0}"/>
            </c:ext>
          </c:extLst>
        </c:ser>
        <c:dLbls>
          <c:showLegendKey val="0"/>
          <c:showVal val="0"/>
          <c:showCatName val="0"/>
          <c:showSerName val="0"/>
          <c:showPercent val="0"/>
          <c:showBubbleSize val="0"/>
        </c:dLbls>
        <c:gapWidth val="219"/>
        <c:overlap val="-27"/>
        <c:axId val="2134964639"/>
        <c:axId val="2134965887"/>
      </c:barChart>
      <c:catAx>
        <c:axId val="2134964639"/>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Slabs</a:t>
                </a:r>
              </a:p>
            </c:rich>
          </c:tx>
          <c:layout>
            <c:manualLayout>
              <c:xMode val="edge"/>
              <c:yMode val="edge"/>
              <c:x val="0.46783349329040291"/>
              <c:y val="0.8416812394249038"/>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34965887"/>
        <c:crosses val="autoZero"/>
        <c:auto val="1"/>
        <c:lblAlgn val="ctr"/>
        <c:lblOffset val="100"/>
        <c:noMultiLvlLbl val="0"/>
      </c:catAx>
      <c:valAx>
        <c:axId val="213496588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Rate%</a:t>
                </a:r>
              </a:p>
            </c:rich>
          </c:tx>
          <c:layout>
            <c:manualLayout>
              <c:xMode val="edge"/>
              <c:yMode val="edge"/>
              <c:x val="1.1224158777905571E-2"/>
              <c:y val="0.39426290463692037"/>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34964639"/>
        <c:crosses val="autoZero"/>
        <c:crossBetween val="between"/>
      </c:valAx>
      <c:spPr>
        <a:noFill/>
        <a:ln>
          <a:noFill/>
        </a:ln>
        <a:effectLst/>
      </c:spPr>
    </c:plotArea>
    <c:legend>
      <c:legendPos val="b"/>
      <c:layout>
        <c:manualLayout>
          <c:xMode val="edge"/>
          <c:yMode val="edge"/>
          <c:x val="0.29896457896891326"/>
          <c:y val="0.90846291272414481"/>
          <c:w val="0.51565738915663062"/>
          <c:h val="6.7527483434318608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a:t>Uniformity of incomes</a:t>
            </a:r>
          </a:p>
        </c:rich>
      </c:tx>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1"/>
          <c:order val="0"/>
          <c:tx>
            <c:strRef>
              <c:f>'DirectTaxes(YearBookFiveYears)2'!$C$45</c:f>
              <c:strCache>
                <c:ptCount val="1"/>
                <c:pt idx="0">
                  <c:v>       Total U/s 150 (Dividends)</c:v>
                </c:pt>
              </c:strCache>
            </c:strRef>
          </c:tx>
          <c:spPr>
            <a:solidFill>
              <a:schemeClr val="accent2"/>
            </a:solidFill>
            <a:ln>
              <a:noFill/>
            </a:ln>
            <a:effectLst/>
            <a:sp3d/>
          </c:spPr>
          <c:invertIfNegative val="0"/>
          <c:cat>
            <c:strRef>
              <c:f>'DirectTaxes(YearBookFiveYears)2'!$D$5:$G$5</c:f>
              <c:strCache>
                <c:ptCount val="4"/>
                <c:pt idx="0">
                  <c:v>2021-22</c:v>
                </c:pt>
                <c:pt idx="1">
                  <c:v>Year 1</c:v>
                </c:pt>
                <c:pt idx="2">
                  <c:v>Year 2</c:v>
                </c:pt>
                <c:pt idx="3">
                  <c:v>Year 3</c:v>
                </c:pt>
              </c:strCache>
            </c:strRef>
          </c:cat>
          <c:val>
            <c:numRef>
              <c:f>'DirectTaxes(YearBookFiveYears)2'!$D$45:$G$45</c:f>
              <c:numCache>
                <c:formatCode>#,##0.000_);\-#,##0.000;"-"</c:formatCode>
                <c:ptCount val="4"/>
                <c:pt idx="0">
                  <c:v>83327.801000000021</c:v>
                </c:pt>
                <c:pt idx="1">
                  <c:v>166421.80858333333</c:v>
                </c:pt>
                <c:pt idx="2">
                  <c:v>166421.80858333333</c:v>
                </c:pt>
                <c:pt idx="3">
                  <c:v>166421.80858333333</c:v>
                </c:pt>
              </c:numCache>
            </c:numRef>
          </c:val>
          <c:extLst>
            <c:ext xmlns:c16="http://schemas.microsoft.com/office/drawing/2014/chart" uri="{C3380CC4-5D6E-409C-BE32-E72D297353CC}">
              <c16:uniqueId val="{00000000-6742-43C8-9C83-0DD4AFACA514}"/>
            </c:ext>
          </c:extLst>
        </c:ser>
        <c:ser>
          <c:idx val="0"/>
          <c:order val="1"/>
          <c:tx>
            <c:strRef>
              <c:f>'DirectTaxes(YearBookFiveYears)2'!$C$51</c:f>
              <c:strCache>
                <c:ptCount val="1"/>
                <c:pt idx="0">
                  <c:v>       Total U/s 151 (Bank Interest &amp; Securities)</c:v>
                </c:pt>
              </c:strCache>
            </c:strRef>
          </c:tx>
          <c:spPr>
            <a:solidFill>
              <a:schemeClr val="accent1"/>
            </a:solidFill>
            <a:ln>
              <a:noFill/>
            </a:ln>
            <a:effectLst/>
            <a:sp3d/>
          </c:spPr>
          <c:invertIfNegative val="0"/>
          <c:cat>
            <c:strRef>
              <c:f>'DirectTaxes(YearBookFiveYears)2'!$D$5:$G$5</c:f>
              <c:strCache>
                <c:ptCount val="4"/>
                <c:pt idx="0">
                  <c:v>2021-22</c:v>
                </c:pt>
                <c:pt idx="1">
                  <c:v>Year 1</c:v>
                </c:pt>
                <c:pt idx="2">
                  <c:v>Year 2</c:v>
                </c:pt>
                <c:pt idx="3">
                  <c:v>Year 3</c:v>
                </c:pt>
              </c:strCache>
            </c:strRef>
          </c:cat>
          <c:val>
            <c:numRef>
              <c:f>'DirectTaxes(YearBookFiveYears)2'!$D$51:$G$51</c:f>
              <c:numCache>
                <c:formatCode>General</c:formatCode>
                <c:ptCount val="4"/>
                <c:pt idx="0" formatCode="#,##0.000_);\-#,##0.000;&quot;-&quot;">
                  <c:v>154962.22600000008</c:v>
                </c:pt>
                <c:pt idx="1">
                  <c:v>271183.8955000001</c:v>
                </c:pt>
                <c:pt idx="2">
                  <c:v>271183.8955000001</c:v>
                </c:pt>
                <c:pt idx="3">
                  <c:v>271183.8955000001</c:v>
                </c:pt>
              </c:numCache>
            </c:numRef>
          </c:val>
          <c:extLst>
            <c:ext xmlns:c16="http://schemas.microsoft.com/office/drawing/2014/chart" uri="{C3380CC4-5D6E-409C-BE32-E72D297353CC}">
              <c16:uniqueId val="{00000001-6742-43C8-9C83-0DD4AFACA514}"/>
            </c:ext>
          </c:extLst>
        </c:ser>
        <c:ser>
          <c:idx val="2"/>
          <c:order val="2"/>
          <c:tx>
            <c:strRef>
              <c:f>'DirectTaxes(YearBookFiveYears)2'!$C$77</c:f>
              <c:strCache>
                <c:ptCount val="1"/>
                <c:pt idx="0">
                  <c:v>       Total U/s 155 (Income from propoerty)</c:v>
                </c:pt>
              </c:strCache>
            </c:strRef>
          </c:tx>
          <c:spPr>
            <a:solidFill>
              <a:schemeClr val="accent3"/>
            </a:solidFill>
            <a:ln>
              <a:noFill/>
            </a:ln>
            <a:effectLst/>
            <a:sp3d/>
          </c:spPr>
          <c:invertIfNegative val="0"/>
          <c:cat>
            <c:strRef>
              <c:f>'DirectTaxes(YearBookFiveYears)2'!$D$5:$G$5</c:f>
              <c:strCache>
                <c:ptCount val="4"/>
                <c:pt idx="0">
                  <c:v>2021-22</c:v>
                </c:pt>
                <c:pt idx="1">
                  <c:v>Year 1</c:v>
                </c:pt>
                <c:pt idx="2">
                  <c:v>Year 2</c:v>
                </c:pt>
                <c:pt idx="3">
                  <c:v>Year 3</c:v>
                </c:pt>
              </c:strCache>
            </c:strRef>
          </c:cat>
          <c:val>
            <c:numRef>
              <c:f>'DirectTaxes(YearBookFiveYears)2'!$D$77:$G$77</c:f>
              <c:numCache>
                <c:formatCode>General</c:formatCode>
                <c:ptCount val="4"/>
                <c:pt idx="0" formatCode="#,##0.000_);\-#,##0.000;&quot;-&quot;">
                  <c:v>30693.689000000017</c:v>
                </c:pt>
                <c:pt idx="1">
                  <c:v>107427.91150000005</c:v>
                </c:pt>
                <c:pt idx="2">
                  <c:v>107427.91150000005</c:v>
                </c:pt>
                <c:pt idx="3">
                  <c:v>107427.91150000005</c:v>
                </c:pt>
              </c:numCache>
            </c:numRef>
          </c:val>
          <c:extLst>
            <c:ext xmlns:c16="http://schemas.microsoft.com/office/drawing/2014/chart" uri="{C3380CC4-5D6E-409C-BE32-E72D297353CC}">
              <c16:uniqueId val="{00000002-6742-43C8-9C83-0DD4AFACA514}"/>
            </c:ext>
          </c:extLst>
        </c:ser>
        <c:ser>
          <c:idx val="3"/>
          <c:order val="3"/>
          <c:tx>
            <c:strRef>
              <c:f>'DirectTaxes(YearBookFiveYears)2'!$C$79</c:f>
              <c:strCache>
                <c:ptCount val="1"/>
                <c:pt idx="0">
                  <c:v>       Total U/s 156 (Prizes)</c:v>
                </c:pt>
              </c:strCache>
            </c:strRef>
          </c:tx>
          <c:spPr>
            <a:solidFill>
              <a:schemeClr val="accent4"/>
            </a:solidFill>
            <a:ln>
              <a:noFill/>
            </a:ln>
            <a:effectLst/>
            <a:sp3d/>
          </c:spPr>
          <c:invertIfNegative val="0"/>
          <c:cat>
            <c:strRef>
              <c:f>'DirectTaxes(YearBookFiveYears)2'!$D$5:$G$5</c:f>
              <c:strCache>
                <c:ptCount val="4"/>
                <c:pt idx="0">
                  <c:v>2021-22</c:v>
                </c:pt>
                <c:pt idx="1">
                  <c:v>Year 1</c:v>
                </c:pt>
                <c:pt idx="2">
                  <c:v>Year 2</c:v>
                </c:pt>
                <c:pt idx="3">
                  <c:v>Year 3</c:v>
                </c:pt>
              </c:strCache>
            </c:strRef>
          </c:cat>
          <c:val>
            <c:numRef>
              <c:f>'DirectTaxes(YearBookFiveYears)2'!$D$79:$G$79</c:f>
              <c:numCache>
                <c:formatCode>General</c:formatCode>
                <c:ptCount val="4"/>
                <c:pt idx="0" formatCode="#,##0.000_);\-#,##0.000;&quot;-&quot;">
                  <c:v>7116.1279999999997</c:v>
                </c:pt>
                <c:pt idx="1">
                  <c:v>11640.180124999995</c:v>
                </c:pt>
                <c:pt idx="2">
                  <c:v>11640.180124999995</c:v>
                </c:pt>
                <c:pt idx="3">
                  <c:v>11640.180124999995</c:v>
                </c:pt>
              </c:numCache>
            </c:numRef>
          </c:val>
          <c:extLst>
            <c:ext xmlns:c16="http://schemas.microsoft.com/office/drawing/2014/chart" uri="{C3380CC4-5D6E-409C-BE32-E72D297353CC}">
              <c16:uniqueId val="{00000003-6742-43C8-9C83-0DD4AFACA514}"/>
            </c:ext>
          </c:extLst>
        </c:ser>
        <c:ser>
          <c:idx val="4"/>
          <c:order val="4"/>
          <c:tx>
            <c:strRef>
              <c:f>'DirectTaxes(YearBookFiveYears)2'!$C$82</c:f>
              <c:strCache>
                <c:ptCount val="1"/>
                <c:pt idx="0">
                  <c:v>       Total U/s 156A (Petroleum Products @ 10%)</c:v>
                </c:pt>
              </c:strCache>
            </c:strRef>
          </c:tx>
          <c:spPr>
            <a:solidFill>
              <a:schemeClr val="accent5"/>
            </a:solidFill>
            <a:ln>
              <a:noFill/>
            </a:ln>
            <a:effectLst/>
            <a:sp3d/>
          </c:spPr>
          <c:invertIfNegative val="0"/>
          <c:cat>
            <c:strRef>
              <c:f>'DirectTaxes(YearBookFiveYears)2'!$D$5:$G$5</c:f>
              <c:strCache>
                <c:ptCount val="4"/>
                <c:pt idx="0">
                  <c:v>2021-22</c:v>
                </c:pt>
                <c:pt idx="1">
                  <c:v>Year 1</c:v>
                </c:pt>
                <c:pt idx="2">
                  <c:v>Year 2</c:v>
                </c:pt>
                <c:pt idx="3">
                  <c:v>Year 3</c:v>
                </c:pt>
              </c:strCache>
            </c:strRef>
          </c:cat>
          <c:val>
            <c:numRef>
              <c:f>'DirectTaxes(YearBookFiveYears)2'!$D$82:$G$82</c:f>
              <c:numCache>
                <c:formatCode>General</c:formatCode>
                <c:ptCount val="4"/>
                <c:pt idx="0" formatCode="#,##0.000_);\-#,##0.000;&quot;-&quot;">
                  <c:v>10314.578999999996</c:v>
                </c:pt>
                <c:pt idx="1">
                  <c:v>18050.513249999989</c:v>
                </c:pt>
                <c:pt idx="2">
                  <c:v>18050.513249999989</c:v>
                </c:pt>
                <c:pt idx="3">
                  <c:v>18050.513249999989</c:v>
                </c:pt>
              </c:numCache>
            </c:numRef>
          </c:val>
          <c:extLst>
            <c:ext xmlns:c16="http://schemas.microsoft.com/office/drawing/2014/chart" uri="{C3380CC4-5D6E-409C-BE32-E72D297353CC}">
              <c16:uniqueId val="{00000004-6742-43C8-9C83-0DD4AFACA514}"/>
            </c:ext>
          </c:extLst>
        </c:ser>
        <c:ser>
          <c:idx val="5"/>
          <c:order val="5"/>
          <c:tx>
            <c:strRef>
              <c:f>'DirectTaxes(YearBookFiveYears)2'!$C$92</c:f>
              <c:strCache>
                <c:ptCount val="1"/>
                <c:pt idx="0">
                  <c:v>       Total U/s 233 (Commission)</c:v>
                </c:pt>
              </c:strCache>
            </c:strRef>
          </c:tx>
          <c:spPr>
            <a:solidFill>
              <a:schemeClr val="accent6"/>
            </a:solidFill>
            <a:ln>
              <a:noFill/>
            </a:ln>
            <a:effectLst/>
            <a:sp3d/>
          </c:spPr>
          <c:invertIfNegative val="0"/>
          <c:cat>
            <c:strRef>
              <c:f>'DirectTaxes(YearBookFiveYears)2'!$D$5:$G$5</c:f>
              <c:strCache>
                <c:ptCount val="4"/>
                <c:pt idx="0">
                  <c:v>2021-22</c:v>
                </c:pt>
                <c:pt idx="1">
                  <c:v>Year 1</c:v>
                </c:pt>
                <c:pt idx="2">
                  <c:v>Year 2</c:v>
                </c:pt>
                <c:pt idx="3">
                  <c:v>Year 3</c:v>
                </c:pt>
              </c:strCache>
            </c:strRef>
          </c:cat>
          <c:val>
            <c:numRef>
              <c:f>'DirectTaxes(YearBookFiveYears)2'!$D$92:$G$92</c:f>
              <c:numCache>
                <c:formatCode>General</c:formatCode>
                <c:ptCount val="4"/>
                <c:pt idx="0" formatCode="#,##0.000_);\-#,##0.000;&quot;-&quot;">
                  <c:v>20432.070000000014</c:v>
                </c:pt>
                <c:pt idx="1">
                  <c:v>44620.579500000022</c:v>
                </c:pt>
                <c:pt idx="2">
                  <c:v>44620.579500000022</c:v>
                </c:pt>
                <c:pt idx="3">
                  <c:v>44620.579500000022</c:v>
                </c:pt>
              </c:numCache>
            </c:numRef>
          </c:val>
          <c:extLst>
            <c:ext xmlns:c16="http://schemas.microsoft.com/office/drawing/2014/chart" uri="{C3380CC4-5D6E-409C-BE32-E72D297353CC}">
              <c16:uniqueId val="{00000005-6742-43C8-9C83-0DD4AFACA514}"/>
            </c:ext>
          </c:extLst>
        </c:ser>
        <c:ser>
          <c:idx val="6"/>
          <c:order val="6"/>
          <c:tx>
            <c:strRef>
              <c:f>'DirectTaxes(YearBookFiveYears)2'!$C$105</c:f>
              <c:strCache>
                <c:ptCount val="1"/>
                <c:pt idx="0">
                  <c:v>       Total U/s 234A  (On CNG Stations @ 4%)</c:v>
                </c:pt>
              </c:strCache>
            </c:strRef>
          </c:tx>
          <c:spPr>
            <a:solidFill>
              <a:schemeClr val="accent1">
                <a:lumMod val="60000"/>
              </a:schemeClr>
            </a:solidFill>
            <a:ln>
              <a:noFill/>
            </a:ln>
            <a:effectLst/>
            <a:sp3d/>
          </c:spPr>
          <c:invertIfNegative val="0"/>
          <c:cat>
            <c:strRef>
              <c:f>'DirectTaxes(YearBookFiveYears)2'!$D$5:$G$5</c:f>
              <c:strCache>
                <c:ptCount val="4"/>
                <c:pt idx="0">
                  <c:v>2021-22</c:v>
                </c:pt>
                <c:pt idx="1">
                  <c:v>Year 1</c:v>
                </c:pt>
                <c:pt idx="2">
                  <c:v>Year 2</c:v>
                </c:pt>
                <c:pt idx="3">
                  <c:v>Year 3</c:v>
                </c:pt>
              </c:strCache>
            </c:strRef>
          </c:cat>
          <c:val>
            <c:numRef>
              <c:f>'DirectTaxes(YearBookFiveYears)2'!$D$105:$G$105</c:f>
              <c:numCache>
                <c:formatCode>General</c:formatCode>
                <c:ptCount val="4"/>
                <c:pt idx="0" formatCode="#,##0.000_);\-#,##0.000;&quot;-&quot;">
                  <c:v>1401.9520000000005</c:v>
                </c:pt>
                <c:pt idx="1">
                  <c:v>6133.5400000000018</c:v>
                </c:pt>
                <c:pt idx="2">
                  <c:v>6133.5400000000018</c:v>
                </c:pt>
                <c:pt idx="3">
                  <c:v>6133.5400000000018</c:v>
                </c:pt>
              </c:numCache>
            </c:numRef>
          </c:val>
          <c:extLst>
            <c:ext xmlns:c16="http://schemas.microsoft.com/office/drawing/2014/chart" uri="{C3380CC4-5D6E-409C-BE32-E72D297353CC}">
              <c16:uniqueId val="{00000006-6742-43C8-9C83-0DD4AFACA514}"/>
            </c:ext>
          </c:extLst>
        </c:ser>
        <c:dLbls>
          <c:showLegendKey val="0"/>
          <c:showVal val="0"/>
          <c:showCatName val="0"/>
          <c:showSerName val="0"/>
          <c:showPercent val="0"/>
          <c:showBubbleSize val="0"/>
        </c:dLbls>
        <c:gapWidth val="150"/>
        <c:shape val="box"/>
        <c:axId val="1445971344"/>
        <c:axId val="1445968848"/>
        <c:axId val="0"/>
      </c:bar3DChart>
      <c:catAx>
        <c:axId val="144597134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45968848"/>
        <c:crosses val="autoZero"/>
        <c:auto val="1"/>
        <c:lblAlgn val="ctr"/>
        <c:lblOffset val="100"/>
        <c:noMultiLvlLbl val="0"/>
      </c:catAx>
      <c:valAx>
        <c:axId val="1445968848"/>
        <c:scaling>
          <c:orientation val="minMax"/>
          <c:max val="2700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Million Rs</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0_);\-#,##0.000;&quot;-&quot;"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4597134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'DirectTaxes(YearBookFiveYears)2'!$C$13</c:f>
              <c:strCache>
                <c:ptCount val="1"/>
                <c:pt idx="0">
                  <c:v>      A. Total with Returns</c:v>
                </c:pt>
              </c:strCache>
            </c:strRef>
          </c:tx>
          <c:spPr>
            <a:solidFill>
              <a:schemeClr val="accent1"/>
            </a:solidFill>
            <a:ln>
              <a:noFill/>
            </a:ln>
            <a:effectLst/>
            <a:sp3d/>
          </c:spPr>
          <c:invertIfNegative val="0"/>
          <c:cat>
            <c:strRef>
              <c:f>'DirectTaxes(YearBookFiveYears)2'!$D$5:$G$5</c:f>
              <c:strCache>
                <c:ptCount val="4"/>
                <c:pt idx="0">
                  <c:v>2021-22</c:v>
                </c:pt>
                <c:pt idx="1">
                  <c:v>Year 1</c:v>
                </c:pt>
                <c:pt idx="2">
                  <c:v>Year 2</c:v>
                </c:pt>
                <c:pt idx="3">
                  <c:v>Year 3</c:v>
                </c:pt>
              </c:strCache>
            </c:strRef>
          </c:cat>
          <c:val>
            <c:numRef>
              <c:f>'DirectTaxes(YearBookFiveYears)2'!$D$13:$G$13</c:f>
              <c:numCache>
                <c:formatCode>#,##0.000_);\-#,##0.000;"-"</c:formatCode>
                <c:ptCount val="4"/>
                <c:pt idx="0">
                  <c:v>78533.678</c:v>
                </c:pt>
                <c:pt idx="1">
                  <c:v>82460.361900000004</c:v>
                </c:pt>
                <c:pt idx="2">
                  <c:v>94829.416184999995</c:v>
                </c:pt>
                <c:pt idx="3">
                  <c:v>118536.77023124999</c:v>
                </c:pt>
              </c:numCache>
            </c:numRef>
          </c:val>
          <c:extLst>
            <c:ext xmlns:c16="http://schemas.microsoft.com/office/drawing/2014/chart" uri="{C3380CC4-5D6E-409C-BE32-E72D297353CC}">
              <c16:uniqueId val="{00000000-46C5-436B-B241-DDD2632865B6}"/>
            </c:ext>
          </c:extLst>
        </c:ser>
        <c:dLbls>
          <c:showLegendKey val="0"/>
          <c:showVal val="0"/>
          <c:showCatName val="0"/>
          <c:showSerName val="0"/>
          <c:showPercent val="0"/>
          <c:showBubbleSize val="0"/>
        </c:dLbls>
        <c:gapWidth val="300"/>
        <c:shape val="box"/>
        <c:axId val="1445971344"/>
        <c:axId val="1445968848"/>
        <c:axId val="0"/>
      </c:bar3DChart>
      <c:catAx>
        <c:axId val="1445971344"/>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Three</a:t>
                </a:r>
                <a:r>
                  <a:rPr lang="en-US" baseline="0"/>
                  <a:t> years of Reforms</a:t>
                </a:r>
                <a:endParaRPr lang="en-US"/>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45968848"/>
        <c:crosses val="autoZero"/>
        <c:auto val="1"/>
        <c:lblAlgn val="ctr"/>
        <c:lblOffset val="100"/>
        <c:noMultiLvlLbl val="0"/>
      </c:catAx>
      <c:valAx>
        <c:axId val="1445968848"/>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Million Rs</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0_);\-#,##0.000;&quot;-&quot;" sourceLinked="1"/>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4459713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r>
              <a:rPr lang="en-US" sz="1800" b="1" dirty="0"/>
              <a:t>Advance Tax Reforms</a:t>
            </a:r>
          </a:p>
        </c:rich>
      </c:tx>
      <c:layout/>
      <c:overlay val="0"/>
      <c:spPr>
        <a:noFill/>
        <a:ln w="25400">
          <a:noFill/>
        </a:ln>
      </c:spPr>
    </c:title>
    <c:autoTitleDeleted val="0"/>
    <c:plotArea>
      <c:layout/>
      <c:barChart>
        <c:barDir val="col"/>
        <c:grouping val="clustered"/>
        <c:varyColors val="0"/>
        <c:ser>
          <c:idx val="1"/>
          <c:order val="0"/>
          <c:tx>
            <c:strRef>
              <c:f>'DirectTaxes(YearBookFiveYears)2'!$C$22</c:f>
              <c:strCache>
                <c:ptCount val="1"/>
                <c:pt idx="0">
                  <c:v>U/s 147(1)-Advance Tax</c:v>
                </c:pt>
              </c:strCache>
            </c:strRef>
          </c:tx>
          <c:spPr>
            <a:solidFill>
              <a:srgbClr val="C0504D"/>
            </a:solidFill>
            <a:ln w="25400">
              <a:noFill/>
            </a:ln>
          </c:spPr>
          <c:invertIfNegative val="0"/>
          <c:cat>
            <c:strRef>
              <c:f>'DirectTaxes(YearBookFiveYears)2'!$D$5:$G$5</c:f>
              <c:strCache>
                <c:ptCount val="4"/>
                <c:pt idx="0">
                  <c:v>2021-22</c:v>
                </c:pt>
                <c:pt idx="1">
                  <c:v>Year 1</c:v>
                </c:pt>
                <c:pt idx="2">
                  <c:v>Year 2</c:v>
                </c:pt>
                <c:pt idx="3">
                  <c:v>Year 3</c:v>
                </c:pt>
              </c:strCache>
            </c:strRef>
          </c:cat>
          <c:val>
            <c:numRef>
              <c:f>'DirectTaxes(YearBookFiveYears)2'!$D$22:$G$22</c:f>
              <c:numCache>
                <c:formatCode>General</c:formatCode>
                <c:ptCount val="4"/>
                <c:pt idx="0" formatCode="#,##0.000_);\-#,##0.000;&quot;-&quot;">
                  <c:v>586879.63399999985</c:v>
                </c:pt>
                <c:pt idx="1">
                  <c:v>616223.61569999985</c:v>
                </c:pt>
                <c:pt idx="2">
                  <c:v>674911.57909999974</c:v>
                </c:pt>
                <c:pt idx="3">
                  <c:v>733599.54249999975</c:v>
                </c:pt>
              </c:numCache>
            </c:numRef>
          </c:val>
          <c:extLst>
            <c:ext xmlns:c16="http://schemas.microsoft.com/office/drawing/2014/chart" uri="{C3380CC4-5D6E-409C-BE32-E72D297353CC}">
              <c16:uniqueId val="{00000000-084C-49C5-921C-3F9A4D2BCD9E}"/>
            </c:ext>
          </c:extLst>
        </c:ser>
        <c:dLbls>
          <c:showLegendKey val="0"/>
          <c:showVal val="0"/>
          <c:showCatName val="0"/>
          <c:showSerName val="0"/>
          <c:showPercent val="0"/>
          <c:showBubbleSize val="0"/>
        </c:dLbls>
        <c:gapWidth val="150"/>
        <c:axId val="1813352080"/>
        <c:axId val="1"/>
      </c:barChart>
      <c:catAx>
        <c:axId val="1813352080"/>
        <c:scaling>
          <c:orientation val="minMax"/>
        </c:scaling>
        <c:delete val="0"/>
        <c:axPos val="b"/>
        <c:numFmt formatCode="General" sourceLinked="1"/>
        <c:majorTickMark val="none"/>
        <c:minorTickMark val="none"/>
        <c:tickLblPos val="nextTo"/>
        <c:spPr>
          <a:ln w="9525">
            <a:noFill/>
          </a:ln>
        </c:spPr>
        <c:txPr>
          <a:bodyPr rot="-60000000" spcFirstLastPara="1" vertOverflow="ellipsis" vert="horz" wrap="square" anchor="ctr" anchorCtr="1"/>
          <a:lstStyle/>
          <a:p>
            <a:pPr>
              <a:defRPr sz="1500" b="1" i="0" u="none" strike="noStrike" kern="1200" baseline="0">
                <a:solidFill>
                  <a:schemeClr val="tx1">
                    <a:lumMod val="65000"/>
                    <a:lumOff val="35000"/>
                  </a:schemeClr>
                </a:solidFill>
                <a:latin typeface="+mn-lt"/>
                <a:ea typeface="+mn-ea"/>
                <a:cs typeface="+mn-cs"/>
              </a:defRPr>
            </a:pPr>
            <a:endParaRPr lang="en-US"/>
          </a:p>
        </c:txPr>
        <c:crossAx val="1"/>
        <c:crosses val="autoZero"/>
        <c:auto val="1"/>
        <c:lblAlgn val="ctr"/>
        <c:lblOffset val="100"/>
        <c:noMultiLvlLbl val="0"/>
      </c:catAx>
      <c:valAx>
        <c:axId val="1"/>
        <c:scaling>
          <c:orientation val="minMax"/>
          <c:max val="800000"/>
          <c:min val="0"/>
        </c:scaling>
        <c:delete val="0"/>
        <c:axPos val="l"/>
        <c:majorGridlines>
          <c:spPr>
            <a:ln w="9525" cap="flat" cmpd="sng" algn="ctr">
              <a:solidFill>
                <a:schemeClr val="tx1">
                  <a:lumMod val="15000"/>
                  <a:lumOff val="85000"/>
                </a:schemeClr>
              </a:solidFill>
              <a:round/>
            </a:ln>
            <a:effectLst/>
          </c:spPr>
        </c:majorGridlines>
        <c:title>
          <c:tx>
            <c:rich>
              <a:bodyPr/>
              <a:lstStyle/>
              <a:p>
                <a:pPr>
                  <a:defRPr sz="1200"/>
                </a:pPr>
                <a:r>
                  <a:rPr lang="en-US" sz="1200"/>
                  <a:t>Million Rs.</a:t>
                </a:r>
              </a:p>
            </c:rich>
          </c:tx>
          <c:layout/>
          <c:overlay val="0"/>
        </c:title>
        <c:numFmt formatCode="#,##0" sourceLinked="0"/>
        <c:majorTickMark val="none"/>
        <c:minorTickMark val="none"/>
        <c:tickLblPos val="nextTo"/>
        <c:spPr>
          <a:ln w="9525">
            <a:noFill/>
          </a:ln>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1813352080"/>
        <c:crosses val="autoZero"/>
        <c:crossBetween val="between"/>
      </c:valAx>
      <c:spPr>
        <a:noFill/>
        <a:ln w="25400">
          <a:noFill/>
        </a:ln>
      </c:spPr>
    </c:plotArea>
    <c:legend>
      <c:legendPos val="b"/>
      <c:layout/>
      <c:overlay val="0"/>
      <c:spPr>
        <a:noFill/>
        <a:ln w="25400">
          <a:noFill/>
        </a:ln>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5400000" spcFirstLastPara="1" vertOverflow="ellipsis" wrap="square" anchor="ctr" anchorCtr="1"/>
          <a:lstStyle/>
          <a:p>
            <a:pPr>
              <a:defRPr sz="1200" b="1"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sz="2800" b="1" dirty="0"/>
              <a:t>Major</a:t>
            </a:r>
            <a:r>
              <a:rPr lang="en-US" sz="2800" b="1" baseline="0" dirty="0"/>
              <a:t> Spinners</a:t>
            </a:r>
            <a:endParaRPr lang="en-US" sz="2800" b="1" dirty="0"/>
          </a:p>
        </c:rich>
      </c:tx>
      <c:layout>
        <c:manualLayout>
          <c:xMode val="edge"/>
          <c:yMode val="edge"/>
          <c:x val="2.107826221598785E-2"/>
          <c:y val="0.12266671082116325"/>
        </c:manualLayout>
      </c:layout>
      <c:overlay val="0"/>
      <c:spPr>
        <a:noFill/>
        <a:ln>
          <a:noFill/>
        </a:ln>
        <a:effectLst/>
      </c:spPr>
      <c:txPr>
        <a:bodyPr rot="-5400000" spcFirstLastPara="1" vertOverflow="ellipsis" wrap="square" anchor="ctr" anchorCtr="1"/>
        <a:lstStyle/>
        <a:p>
          <a:pPr>
            <a:defRPr sz="1200" b="1"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manualLayout>
          <c:layoutTarget val="inner"/>
          <c:xMode val="edge"/>
          <c:yMode val="edge"/>
          <c:x val="0.19567801851668784"/>
          <c:y val="0"/>
          <c:w val="0.56367841639309602"/>
          <c:h val="0.79365948328200375"/>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EE1-47BE-A88D-321F6C4D440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FEE1-47BE-A88D-321F6C4D4409}"/>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FEE1-47BE-A88D-321F6C4D4409}"/>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FEE1-47BE-A88D-321F6C4D4409}"/>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FEE1-47BE-A88D-321F6C4D4409}"/>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FEE1-47BE-A88D-321F6C4D4409}"/>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FEE1-47BE-A88D-321F6C4D4409}"/>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FEE1-47BE-A88D-321F6C4D4409}"/>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FEE1-47BE-A88D-321F6C4D4409}"/>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13-FEE1-47BE-A88D-321F6C4D4409}"/>
              </c:ext>
            </c:extLst>
          </c:dPt>
          <c:dLbls>
            <c:dLbl>
              <c:idx val="0"/>
              <c:layout>
                <c:manualLayout>
                  <c:x val="-3.3365048118985129E-2"/>
                  <c:y val="3.3485545685757769E-2"/>
                </c:manualLayout>
              </c:layout>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FEE1-47BE-A88D-321F6C4D4409}"/>
                </c:ext>
              </c:extLst>
            </c:dLbl>
            <c:dLbl>
              <c:idx val="1"/>
              <c:layout>
                <c:manualLayout>
                  <c:x val="-7.5606080489938762E-2"/>
                  <c:y val="7.0015231888402613E-2"/>
                </c:manualLayout>
              </c:layout>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FEE1-47BE-A88D-321F6C4D4409}"/>
                </c:ext>
              </c:extLst>
            </c:dLbl>
            <c:spPr>
              <a:noFill/>
              <a:ln>
                <a:noFill/>
              </a:ln>
              <a:effectLst/>
            </c:spPr>
            <c:txPr>
              <a:bodyPr rot="-3600000" spcFirstLastPara="1" vertOverflow="ellipsis" wrap="square" anchor="ctr" anchorCtr="1"/>
              <a:lstStyle/>
              <a:p>
                <a:pPr>
                  <a:defRPr sz="2000" b="0"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'WHT-Detailed'!$A$81:$A$90</c:f>
              <c:strCache>
                <c:ptCount val="10"/>
                <c:pt idx="0">
                  <c:v>Dividends (10%)</c:v>
                </c:pt>
                <c:pt idx="1">
                  <c:v>Advance Tax on Immovable properties</c:v>
                </c:pt>
                <c:pt idx="2">
                  <c:v>Electricity Bills</c:v>
                </c:pt>
                <c:pt idx="3">
                  <c:v>Imports (5%)</c:v>
                </c:pt>
                <c:pt idx="4">
                  <c:v>Services (6%)</c:v>
                </c:pt>
                <c:pt idx="5">
                  <c:v>Sale of other goods (3.5%)</c:v>
                </c:pt>
                <c:pt idx="6">
                  <c:v>Proft on debt - Bank Deposit (10%)</c:v>
                </c:pt>
                <c:pt idx="7">
                  <c:v>Other Contracts (6%)</c:v>
                </c:pt>
                <c:pt idx="8">
                  <c:v>Salaries (Others)</c:v>
                </c:pt>
                <c:pt idx="9">
                  <c:v>Imports (6%)</c:v>
                </c:pt>
              </c:strCache>
            </c:strRef>
          </c:cat>
          <c:val>
            <c:numRef>
              <c:f>'WHT-Detailed'!$H$81:$H$90</c:f>
              <c:numCache>
                <c:formatCode>0.00000</c:formatCode>
                <c:ptCount val="10"/>
                <c:pt idx="0">
                  <c:v>3.6083395434669057</c:v>
                </c:pt>
                <c:pt idx="1">
                  <c:v>3.9529161676369697</c:v>
                </c:pt>
                <c:pt idx="2">
                  <c:v>4.1430926013568676</c:v>
                </c:pt>
                <c:pt idx="3">
                  <c:v>6.5399177653218672</c:v>
                </c:pt>
                <c:pt idx="4">
                  <c:v>6.8110609292182254</c:v>
                </c:pt>
                <c:pt idx="5">
                  <c:v>7.0604569203787717</c:v>
                </c:pt>
                <c:pt idx="6">
                  <c:v>7.1687742241639594</c:v>
                </c:pt>
                <c:pt idx="7">
                  <c:v>7.4696545370051481</c:v>
                </c:pt>
                <c:pt idx="8">
                  <c:v>9.0127780233785391</c:v>
                </c:pt>
                <c:pt idx="9">
                  <c:v>10.390572372144648</c:v>
                </c:pt>
              </c:numCache>
            </c:numRef>
          </c:val>
          <c:extLst>
            <c:ext xmlns:c16="http://schemas.microsoft.com/office/drawing/2014/chart" uri="{C3380CC4-5D6E-409C-BE32-E72D297353CC}">
              <c16:uniqueId val="{00000014-FEE1-47BE-A88D-321F6C4D4409}"/>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6.8969816272965888E-3"/>
          <c:y val="0.79513158729895905"/>
          <c:w val="0.98898381452318462"/>
          <c:h val="0.20486841270104095"/>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00">
          <a:latin typeface="Times New Roman" panose="02020603050405020304" pitchFamily="18" charset="0"/>
          <a:cs typeface="Times New Roman" panose="02020603050405020304" pitchFamily="18" charset="0"/>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MY"/>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91FE73-DBA5-4302-862F-CE115AAEB965}" type="datetimeFigureOut">
              <a:rPr lang="en-MY" smtClean="0"/>
              <a:t>14/11/2024</a:t>
            </a:fld>
            <a:endParaRPr lang="en-MY"/>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MY"/>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MY"/>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32B83B-0A58-4747-A1A6-797E51E2AA08}" type="slidenum">
              <a:rPr lang="en-MY" smtClean="0"/>
              <a:t>‹#›</a:t>
            </a:fld>
            <a:endParaRPr lang="en-MY"/>
          </a:p>
        </p:txBody>
      </p:sp>
    </p:spTree>
    <p:extLst>
      <p:ext uri="{BB962C8B-B14F-4D97-AF65-F5344CB8AC3E}">
        <p14:creationId xmlns:p14="http://schemas.microsoft.com/office/powerpoint/2010/main" val="10561671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5"/>
          </p:nvPr>
        </p:nvSpPr>
        <p:spPr/>
        <p:txBody>
          <a:bodyPr/>
          <a:lstStyle/>
          <a:p>
            <a:fld id="{7B32B83B-0A58-4747-A1A6-797E51E2AA08}" type="slidenum">
              <a:rPr lang="en-MY" smtClean="0"/>
              <a:t>22</a:t>
            </a:fld>
            <a:endParaRPr lang="en-MY"/>
          </a:p>
        </p:txBody>
      </p:sp>
    </p:spTree>
    <p:extLst>
      <p:ext uri="{BB962C8B-B14F-4D97-AF65-F5344CB8AC3E}">
        <p14:creationId xmlns:p14="http://schemas.microsoft.com/office/powerpoint/2010/main" val="17361199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5"/>
          </p:nvPr>
        </p:nvSpPr>
        <p:spPr/>
        <p:txBody>
          <a:bodyPr/>
          <a:lstStyle/>
          <a:p>
            <a:fld id="{7B32B83B-0A58-4747-A1A6-797E51E2AA08}" type="slidenum">
              <a:rPr lang="en-MY" smtClean="0"/>
              <a:t>35</a:t>
            </a:fld>
            <a:endParaRPr lang="en-MY" dirty="0"/>
          </a:p>
        </p:txBody>
      </p:sp>
    </p:spTree>
    <p:extLst>
      <p:ext uri="{BB962C8B-B14F-4D97-AF65-F5344CB8AC3E}">
        <p14:creationId xmlns:p14="http://schemas.microsoft.com/office/powerpoint/2010/main" val="20434811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32F89B4-A1CE-4194-8224-613C14FB14AB}" type="datetime1">
              <a:rPr lang="en-MY" smtClean="0"/>
              <a:t>14/11/2024</a:t>
            </a:fld>
            <a:endParaRPr lang="en-MY"/>
          </a:p>
        </p:txBody>
      </p:sp>
      <p:sp>
        <p:nvSpPr>
          <p:cNvPr id="5" name="Footer Placeholder 4"/>
          <p:cNvSpPr>
            <a:spLocks noGrp="1"/>
          </p:cNvSpPr>
          <p:nvPr>
            <p:ph type="ftr" sz="quarter" idx="11"/>
          </p:nvPr>
        </p:nvSpPr>
        <p:spPr/>
        <p:txBody>
          <a:bodyPr/>
          <a:lstStyle/>
          <a:p>
            <a:r>
              <a:rPr lang="en-US"/>
              <a:t>PIDE-PRIME TAX COMMISSION- TAXATION REFORMS: REVENUE WITH GROWTH</a:t>
            </a:r>
            <a:endParaRPr lang="en-MY"/>
          </a:p>
        </p:txBody>
      </p:sp>
      <p:sp>
        <p:nvSpPr>
          <p:cNvPr id="6" name="Slide Number Placeholder 5"/>
          <p:cNvSpPr>
            <a:spLocks noGrp="1"/>
          </p:cNvSpPr>
          <p:nvPr>
            <p:ph type="sldNum" sz="quarter" idx="12"/>
          </p:nvPr>
        </p:nvSpPr>
        <p:spPr/>
        <p:txBody>
          <a:bodyPr/>
          <a:lstStyle/>
          <a:p>
            <a:fld id="{8F70B212-7167-4CA9-9DEF-CA7FA42262B8}" type="slidenum">
              <a:rPr lang="en-MY" smtClean="0"/>
              <a:t>‹#›</a:t>
            </a:fld>
            <a:endParaRPr lang="en-MY"/>
          </a:p>
        </p:txBody>
      </p:sp>
    </p:spTree>
    <p:extLst>
      <p:ext uri="{BB962C8B-B14F-4D97-AF65-F5344CB8AC3E}">
        <p14:creationId xmlns:p14="http://schemas.microsoft.com/office/powerpoint/2010/main" val="11181026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AFDEDD9-8130-440A-97EE-C4CCA28590B8}" type="datetime1">
              <a:rPr lang="en-MY" smtClean="0"/>
              <a:t>14/11/2024</a:t>
            </a:fld>
            <a:endParaRPr lang="en-MY"/>
          </a:p>
        </p:txBody>
      </p:sp>
      <p:sp>
        <p:nvSpPr>
          <p:cNvPr id="5" name="Footer Placeholder 4"/>
          <p:cNvSpPr>
            <a:spLocks noGrp="1"/>
          </p:cNvSpPr>
          <p:nvPr>
            <p:ph type="ftr" sz="quarter" idx="11"/>
          </p:nvPr>
        </p:nvSpPr>
        <p:spPr/>
        <p:txBody>
          <a:bodyPr/>
          <a:lstStyle/>
          <a:p>
            <a:r>
              <a:rPr lang="en-US"/>
              <a:t>PIDE-PRIME TAX COMMISSION- TAXATION REFORMS: REVENUE WITH GROWTH</a:t>
            </a:r>
            <a:endParaRPr lang="en-MY"/>
          </a:p>
        </p:txBody>
      </p:sp>
      <p:sp>
        <p:nvSpPr>
          <p:cNvPr id="6" name="Slide Number Placeholder 5"/>
          <p:cNvSpPr>
            <a:spLocks noGrp="1"/>
          </p:cNvSpPr>
          <p:nvPr>
            <p:ph type="sldNum" sz="quarter" idx="12"/>
          </p:nvPr>
        </p:nvSpPr>
        <p:spPr/>
        <p:txBody>
          <a:bodyPr/>
          <a:lstStyle/>
          <a:p>
            <a:fld id="{8F70B212-7167-4CA9-9DEF-CA7FA42262B8}" type="slidenum">
              <a:rPr lang="en-MY" smtClean="0"/>
              <a:t>‹#›</a:t>
            </a:fld>
            <a:endParaRPr lang="en-MY"/>
          </a:p>
        </p:txBody>
      </p:sp>
    </p:spTree>
    <p:extLst>
      <p:ext uri="{BB962C8B-B14F-4D97-AF65-F5344CB8AC3E}">
        <p14:creationId xmlns:p14="http://schemas.microsoft.com/office/powerpoint/2010/main" val="7750460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D441100-7E37-4940-B21B-36230ADFB40D}" type="datetime1">
              <a:rPr lang="en-MY" smtClean="0"/>
              <a:t>14/11/2024</a:t>
            </a:fld>
            <a:endParaRPr lang="en-MY"/>
          </a:p>
        </p:txBody>
      </p:sp>
      <p:sp>
        <p:nvSpPr>
          <p:cNvPr id="5" name="Footer Placeholder 4"/>
          <p:cNvSpPr>
            <a:spLocks noGrp="1"/>
          </p:cNvSpPr>
          <p:nvPr>
            <p:ph type="ftr" sz="quarter" idx="11"/>
          </p:nvPr>
        </p:nvSpPr>
        <p:spPr/>
        <p:txBody>
          <a:bodyPr/>
          <a:lstStyle/>
          <a:p>
            <a:r>
              <a:rPr lang="en-US"/>
              <a:t>PIDE-PRIME TAX COMMISSION- TAXATION REFORMS: REVENUE WITH GROWTH</a:t>
            </a:r>
            <a:endParaRPr lang="en-MY"/>
          </a:p>
        </p:txBody>
      </p:sp>
      <p:sp>
        <p:nvSpPr>
          <p:cNvPr id="6" name="Slide Number Placeholder 5"/>
          <p:cNvSpPr>
            <a:spLocks noGrp="1"/>
          </p:cNvSpPr>
          <p:nvPr>
            <p:ph type="sldNum" sz="quarter" idx="12"/>
          </p:nvPr>
        </p:nvSpPr>
        <p:spPr/>
        <p:txBody>
          <a:bodyPr/>
          <a:lstStyle/>
          <a:p>
            <a:fld id="{8F70B212-7167-4CA9-9DEF-CA7FA42262B8}" type="slidenum">
              <a:rPr lang="en-MY" smtClean="0"/>
              <a:t>‹#›</a:t>
            </a:fld>
            <a:endParaRPr lang="en-MY"/>
          </a:p>
        </p:txBody>
      </p:sp>
    </p:spTree>
    <p:extLst>
      <p:ext uri="{BB962C8B-B14F-4D97-AF65-F5344CB8AC3E}">
        <p14:creationId xmlns:p14="http://schemas.microsoft.com/office/powerpoint/2010/main" val="27366825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E282655-DA74-4DC8-92EC-02C0BC816F73}" type="datetime1">
              <a:rPr lang="en-MY" smtClean="0"/>
              <a:t>14/11/2024</a:t>
            </a:fld>
            <a:endParaRPr lang="en-MY"/>
          </a:p>
        </p:txBody>
      </p:sp>
      <p:sp>
        <p:nvSpPr>
          <p:cNvPr id="5" name="Footer Placeholder 4"/>
          <p:cNvSpPr>
            <a:spLocks noGrp="1"/>
          </p:cNvSpPr>
          <p:nvPr>
            <p:ph type="ftr" sz="quarter" idx="11"/>
          </p:nvPr>
        </p:nvSpPr>
        <p:spPr/>
        <p:txBody>
          <a:bodyPr/>
          <a:lstStyle/>
          <a:p>
            <a:r>
              <a:rPr lang="en-US"/>
              <a:t>PIDE-PRIME TAX COMMISSION- TAXATION REFORMS: REVENUE WITH GROWTH</a:t>
            </a:r>
            <a:endParaRPr lang="en-MY"/>
          </a:p>
        </p:txBody>
      </p:sp>
      <p:sp>
        <p:nvSpPr>
          <p:cNvPr id="6" name="Slide Number Placeholder 5"/>
          <p:cNvSpPr>
            <a:spLocks noGrp="1"/>
          </p:cNvSpPr>
          <p:nvPr>
            <p:ph type="sldNum" sz="quarter" idx="12"/>
          </p:nvPr>
        </p:nvSpPr>
        <p:spPr/>
        <p:txBody>
          <a:bodyPr/>
          <a:lstStyle/>
          <a:p>
            <a:fld id="{8F70B212-7167-4CA9-9DEF-CA7FA42262B8}" type="slidenum">
              <a:rPr lang="en-MY" smtClean="0"/>
              <a:t>‹#›</a:t>
            </a:fld>
            <a:endParaRPr lang="en-MY"/>
          </a:p>
        </p:txBody>
      </p:sp>
    </p:spTree>
    <p:extLst>
      <p:ext uri="{BB962C8B-B14F-4D97-AF65-F5344CB8AC3E}">
        <p14:creationId xmlns:p14="http://schemas.microsoft.com/office/powerpoint/2010/main" val="25995813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8C2980D-F862-44F1-B90F-905A3071FF58}" type="datetime1">
              <a:rPr lang="en-MY" smtClean="0"/>
              <a:t>14/11/2024</a:t>
            </a:fld>
            <a:endParaRPr lang="en-MY"/>
          </a:p>
        </p:txBody>
      </p:sp>
      <p:sp>
        <p:nvSpPr>
          <p:cNvPr id="5" name="Footer Placeholder 4"/>
          <p:cNvSpPr>
            <a:spLocks noGrp="1"/>
          </p:cNvSpPr>
          <p:nvPr>
            <p:ph type="ftr" sz="quarter" idx="11"/>
          </p:nvPr>
        </p:nvSpPr>
        <p:spPr/>
        <p:txBody>
          <a:bodyPr/>
          <a:lstStyle/>
          <a:p>
            <a:r>
              <a:rPr lang="en-US"/>
              <a:t>PIDE-PRIME TAX COMMISSION- TAXATION REFORMS: REVENUE WITH GROWTH</a:t>
            </a:r>
            <a:endParaRPr lang="en-MY"/>
          </a:p>
        </p:txBody>
      </p:sp>
      <p:sp>
        <p:nvSpPr>
          <p:cNvPr id="6" name="Slide Number Placeholder 5"/>
          <p:cNvSpPr>
            <a:spLocks noGrp="1"/>
          </p:cNvSpPr>
          <p:nvPr>
            <p:ph type="sldNum" sz="quarter" idx="12"/>
          </p:nvPr>
        </p:nvSpPr>
        <p:spPr/>
        <p:txBody>
          <a:bodyPr/>
          <a:lstStyle/>
          <a:p>
            <a:fld id="{8F70B212-7167-4CA9-9DEF-CA7FA42262B8}" type="slidenum">
              <a:rPr lang="en-MY" smtClean="0"/>
              <a:t>‹#›</a:t>
            </a:fld>
            <a:endParaRPr lang="en-MY"/>
          </a:p>
        </p:txBody>
      </p:sp>
    </p:spTree>
    <p:extLst>
      <p:ext uri="{BB962C8B-B14F-4D97-AF65-F5344CB8AC3E}">
        <p14:creationId xmlns:p14="http://schemas.microsoft.com/office/powerpoint/2010/main" val="6844519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80E6E5C-3609-413B-8101-2A1A7D1D0F40}" type="datetime1">
              <a:rPr lang="en-MY" smtClean="0"/>
              <a:t>14/11/2024</a:t>
            </a:fld>
            <a:endParaRPr lang="en-MY"/>
          </a:p>
        </p:txBody>
      </p:sp>
      <p:sp>
        <p:nvSpPr>
          <p:cNvPr id="6" name="Footer Placeholder 5"/>
          <p:cNvSpPr>
            <a:spLocks noGrp="1"/>
          </p:cNvSpPr>
          <p:nvPr>
            <p:ph type="ftr" sz="quarter" idx="11"/>
          </p:nvPr>
        </p:nvSpPr>
        <p:spPr/>
        <p:txBody>
          <a:bodyPr/>
          <a:lstStyle/>
          <a:p>
            <a:r>
              <a:rPr lang="en-US"/>
              <a:t>PIDE-PRIME TAX COMMISSION- TAXATION REFORMS: REVENUE WITH GROWTH</a:t>
            </a:r>
            <a:endParaRPr lang="en-MY"/>
          </a:p>
        </p:txBody>
      </p:sp>
      <p:sp>
        <p:nvSpPr>
          <p:cNvPr id="7" name="Slide Number Placeholder 6"/>
          <p:cNvSpPr>
            <a:spLocks noGrp="1"/>
          </p:cNvSpPr>
          <p:nvPr>
            <p:ph type="sldNum" sz="quarter" idx="12"/>
          </p:nvPr>
        </p:nvSpPr>
        <p:spPr/>
        <p:txBody>
          <a:bodyPr/>
          <a:lstStyle/>
          <a:p>
            <a:fld id="{8F70B212-7167-4CA9-9DEF-CA7FA42262B8}" type="slidenum">
              <a:rPr lang="en-MY" smtClean="0"/>
              <a:t>‹#›</a:t>
            </a:fld>
            <a:endParaRPr lang="en-MY"/>
          </a:p>
        </p:txBody>
      </p:sp>
    </p:spTree>
    <p:extLst>
      <p:ext uri="{BB962C8B-B14F-4D97-AF65-F5344CB8AC3E}">
        <p14:creationId xmlns:p14="http://schemas.microsoft.com/office/powerpoint/2010/main" val="1006707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9717301-AD6E-4118-AE54-FC0183654FF4}" type="datetime1">
              <a:rPr lang="en-MY" smtClean="0"/>
              <a:t>14/11/2024</a:t>
            </a:fld>
            <a:endParaRPr lang="en-MY"/>
          </a:p>
        </p:txBody>
      </p:sp>
      <p:sp>
        <p:nvSpPr>
          <p:cNvPr id="8" name="Footer Placeholder 7"/>
          <p:cNvSpPr>
            <a:spLocks noGrp="1"/>
          </p:cNvSpPr>
          <p:nvPr>
            <p:ph type="ftr" sz="quarter" idx="11"/>
          </p:nvPr>
        </p:nvSpPr>
        <p:spPr/>
        <p:txBody>
          <a:bodyPr/>
          <a:lstStyle/>
          <a:p>
            <a:r>
              <a:rPr lang="en-US"/>
              <a:t>PIDE-PRIME TAX COMMISSION- TAXATION REFORMS: REVENUE WITH GROWTH</a:t>
            </a:r>
            <a:endParaRPr lang="en-MY"/>
          </a:p>
        </p:txBody>
      </p:sp>
      <p:sp>
        <p:nvSpPr>
          <p:cNvPr id="9" name="Slide Number Placeholder 8"/>
          <p:cNvSpPr>
            <a:spLocks noGrp="1"/>
          </p:cNvSpPr>
          <p:nvPr>
            <p:ph type="sldNum" sz="quarter" idx="12"/>
          </p:nvPr>
        </p:nvSpPr>
        <p:spPr/>
        <p:txBody>
          <a:bodyPr/>
          <a:lstStyle/>
          <a:p>
            <a:fld id="{8F70B212-7167-4CA9-9DEF-CA7FA42262B8}" type="slidenum">
              <a:rPr lang="en-MY" smtClean="0"/>
              <a:t>‹#›</a:t>
            </a:fld>
            <a:endParaRPr lang="en-MY"/>
          </a:p>
        </p:txBody>
      </p:sp>
    </p:spTree>
    <p:extLst>
      <p:ext uri="{BB962C8B-B14F-4D97-AF65-F5344CB8AC3E}">
        <p14:creationId xmlns:p14="http://schemas.microsoft.com/office/powerpoint/2010/main" val="41852701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74D6D06-5CEC-4998-AAC5-BB75401CCCEB}" type="datetime1">
              <a:rPr lang="en-MY" smtClean="0"/>
              <a:t>14/11/2024</a:t>
            </a:fld>
            <a:endParaRPr lang="en-MY"/>
          </a:p>
        </p:txBody>
      </p:sp>
      <p:sp>
        <p:nvSpPr>
          <p:cNvPr id="4" name="Footer Placeholder 3"/>
          <p:cNvSpPr>
            <a:spLocks noGrp="1"/>
          </p:cNvSpPr>
          <p:nvPr>
            <p:ph type="ftr" sz="quarter" idx="11"/>
          </p:nvPr>
        </p:nvSpPr>
        <p:spPr/>
        <p:txBody>
          <a:bodyPr/>
          <a:lstStyle/>
          <a:p>
            <a:r>
              <a:rPr lang="en-US"/>
              <a:t>PIDE-PRIME TAX COMMISSION- TAXATION REFORMS: REVENUE WITH GROWTH</a:t>
            </a:r>
            <a:endParaRPr lang="en-MY"/>
          </a:p>
        </p:txBody>
      </p:sp>
      <p:sp>
        <p:nvSpPr>
          <p:cNvPr id="5" name="Slide Number Placeholder 4"/>
          <p:cNvSpPr>
            <a:spLocks noGrp="1"/>
          </p:cNvSpPr>
          <p:nvPr>
            <p:ph type="sldNum" sz="quarter" idx="12"/>
          </p:nvPr>
        </p:nvSpPr>
        <p:spPr/>
        <p:txBody>
          <a:bodyPr/>
          <a:lstStyle/>
          <a:p>
            <a:fld id="{8F70B212-7167-4CA9-9DEF-CA7FA42262B8}" type="slidenum">
              <a:rPr lang="en-MY" smtClean="0"/>
              <a:t>‹#›</a:t>
            </a:fld>
            <a:endParaRPr lang="en-MY"/>
          </a:p>
        </p:txBody>
      </p:sp>
    </p:spTree>
    <p:extLst>
      <p:ext uri="{BB962C8B-B14F-4D97-AF65-F5344CB8AC3E}">
        <p14:creationId xmlns:p14="http://schemas.microsoft.com/office/powerpoint/2010/main" val="13979014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2B1681-84EC-4C7F-8206-C58AACC82C10}" type="datetime1">
              <a:rPr lang="en-MY" smtClean="0"/>
              <a:t>14/11/2024</a:t>
            </a:fld>
            <a:endParaRPr lang="en-MY"/>
          </a:p>
        </p:txBody>
      </p:sp>
      <p:sp>
        <p:nvSpPr>
          <p:cNvPr id="3" name="Footer Placeholder 2"/>
          <p:cNvSpPr>
            <a:spLocks noGrp="1"/>
          </p:cNvSpPr>
          <p:nvPr>
            <p:ph type="ftr" sz="quarter" idx="11"/>
          </p:nvPr>
        </p:nvSpPr>
        <p:spPr/>
        <p:txBody>
          <a:bodyPr/>
          <a:lstStyle/>
          <a:p>
            <a:r>
              <a:rPr lang="en-US"/>
              <a:t>PIDE-PRIME TAX COMMISSION- TAXATION REFORMS: REVENUE WITH GROWTH</a:t>
            </a:r>
            <a:endParaRPr lang="en-MY"/>
          </a:p>
        </p:txBody>
      </p:sp>
      <p:sp>
        <p:nvSpPr>
          <p:cNvPr id="4" name="Slide Number Placeholder 3"/>
          <p:cNvSpPr>
            <a:spLocks noGrp="1"/>
          </p:cNvSpPr>
          <p:nvPr>
            <p:ph type="sldNum" sz="quarter" idx="12"/>
          </p:nvPr>
        </p:nvSpPr>
        <p:spPr/>
        <p:txBody>
          <a:bodyPr/>
          <a:lstStyle/>
          <a:p>
            <a:fld id="{8F70B212-7167-4CA9-9DEF-CA7FA42262B8}" type="slidenum">
              <a:rPr lang="en-MY" smtClean="0"/>
              <a:t>‹#›</a:t>
            </a:fld>
            <a:endParaRPr lang="en-MY"/>
          </a:p>
        </p:txBody>
      </p:sp>
    </p:spTree>
    <p:extLst>
      <p:ext uri="{BB962C8B-B14F-4D97-AF65-F5344CB8AC3E}">
        <p14:creationId xmlns:p14="http://schemas.microsoft.com/office/powerpoint/2010/main" val="31624623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142C541-7809-4CD6-B38D-628F019A8257}" type="datetime1">
              <a:rPr lang="en-MY" smtClean="0"/>
              <a:t>14/11/2024</a:t>
            </a:fld>
            <a:endParaRPr lang="en-MY"/>
          </a:p>
        </p:txBody>
      </p:sp>
      <p:sp>
        <p:nvSpPr>
          <p:cNvPr id="6" name="Footer Placeholder 5"/>
          <p:cNvSpPr>
            <a:spLocks noGrp="1"/>
          </p:cNvSpPr>
          <p:nvPr>
            <p:ph type="ftr" sz="quarter" idx="11"/>
          </p:nvPr>
        </p:nvSpPr>
        <p:spPr/>
        <p:txBody>
          <a:bodyPr/>
          <a:lstStyle/>
          <a:p>
            <a:r>
              <a:rPr lang="en-US"/>
              <a:t>PIDE-PRIME TAX COMMISSION- TAXATION REFORMS: REVENUE WITH GROWTH</a:t>
            </a:r>
            <a:endParaRPr lang="en-MY"/>
          </a:p>
        </p:txBody>
      </p:sp>
      <p:sp>
        <p:nvSpPr>
          <p:cNvPr id="7" name="Slide Number Placeholder 6"/>
          <p:cNvSpPr>
            <a:spLocks noGrp="1"/>
          </p:cNvSpPr>
          <p:nvPr>
            <p:ph type="sldNum" sz="quarter" idx="12"/>
          </p:nvPr>
        </p:nvSpPr>
        <p:spPr/>
        <p:txBody>
          <a:bodyPr/>
          <a:lstStyle/>
          <a:p>
            <a:fld id="{8F70B212-7167-4CA9-9DEF-CA7FA42262B8}" type="slidenum">
              <a:rPr lang="en-MY" smtClean="0"/>
              <a:t>‹#›</a:t>
            </a:fld>
            <a:endParaRPr lang="en-MY"/>
          </a:p>
        </p:txBody>
      </p:sp>
    </p:spTree>
    <p:extLst>
      <p:ext uri="{BB962C8B-B14F-4D97-AF65-F5344CB8AC3E}">
        <p14:creationId xmlns:p14="http://schemas.microsoft.com/office/powerpoint/2010/main" val="3538505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D06106C-6AEF-4507-9D83-504F85FA7125}" type="datetime1">
              <a:rPr lang="en-MY" smtClean="0"/>
              <a:t>14/11/2024</a:t>
            </a:fld>
            <a:endParaRPr lang="en-MY"/>
          </a:p>
        </p:txBody>
      </p:sp>
      <p:sp>
        <p:nvSpPr>
          <p:cNvPr id="6" name="Footer Placeholder 5"/>
          <p:cNvSpPr>
            <a:spLocks noGrp="1"/>
          </p:cNvSpPr>
          <p:nvPr>
            <p:ph type="ftr" sz="quarter" idx="11"/>
          </p:nvPr>
        </p:nvSpPr>
        <p:spPr/>
        <p:txBody>
          <a:bodyPr/>
          <a:lstStyle/>
          <a:p>
            <a:r>
              <a:rPr lang="en-US"/>
              <a:t>PIDE-PRIME TAX COMMISSION- TAXATION REFORMS: REVENUE WITH GROWTH</a:t>
            </a:r>
            <a:endParaRPr lang="en-MY"/>
          </a:p>
        </p:txBody>
      </p:sp>
      <p:sp>
        <p:nvSpPr>
          <p:cNvPr id="7" name="Slide Number Placeholder 6"/>
          <p:cNvSpPr>
            <a:spLocks noGrp="1"/>
          </p:cNvSpPr>
          <p:nvPr>
            <p:ph type="sldNum" sz="quarter" idx="12"/>
          </p:nvPr>
        </p:nvSpPr>
        <p:spPr/>
        <p:txBody>
          <a:bodyPr/>
          <a:lstStyle/>
          <a:p>
            <a:fld id="{8F70B212-7167-4CA9-9DEF-CA7FA42262B8}" type="slidenum">
              <a:rPr lang="en-MY" smtClean="0"/>
              <a:t>‹#›</a:t>
            </a:fld>
            <a:endParaRPr lang="en-MY"/>
          </a:p>
        </p:txBody>
      </p:sp>
    </p:spTree>
    <p:extLst>
      <p:ext uri="{BB962C8B-B14F-4D97-AF65-F5344CB8AC3E}">
        <p14:creationId xmlns:p14="http://schemas.microsoft.com/office/powerpoint/2010/main" val="42329325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17FF26-68FF-4B0C-A263-13A272C23A92}" type="datetime1">
              <a:rPr lang="en-MY" smtClean="0"/>
              <a:t>14/11/2024</a:t>
            </a:fld>
            <a:endParaRPr lang="en-MY"/>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PIDE-PRIME TAX COMMISSION- TAXATION REFORMS: REVENUE WITH GROWTH</a:t>
            </a:r>
            <a:endParaRPr lang="en-MY"/>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70B212-7167-4CA9-9DEF-CA7FA42262B8}" type="slidenum">
              <a:rPr lang="en-MY" smtClean="0"/>
              <a:t>‹#›</a:t>
            </a:fld>
            <a:endParaRPr lang="en-MY"/>
          </a:p>
        </p:txBody>
      </p:sp>
    </p:spTree>
    <p:extLst>
      <p:ext uri="{BB962C8B-B14F-4D97-AF65-F5344CB8AC3E}">
        <p14:creationId xmlns:p14="http://schemas.microsoft.com/office/powerpoint/2010/main" val="244015995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www.finance.gov.pk/survey_2023.html" TargetMode="External"/><Relationship Id="rId7" Type="http://schemas.openxmlformats.org/officeDocument/2006/relationships/hyperlink" Target="https://pide.org.pk/research/growth-inclusive-tax-policy-a-reform-proposalpide-report/" TargetMode="External"/><Relationship Id="rId2" Type="http://schemas.openxmlformats.org/officeDocument/2006/relationships/hyperlink" Target="https://www.fbr.gov.pk/fbr-year-books/142253/132039" TargetMode="External"/><Relationship Id="rId1" Type="http://schemas.openxmlformats.org/officeDocument/2006/relationships/slideLayout" Target="../slideLayouts/slideLayout2.xml"/><Relationship Id="rId6" Type="http://schemas.openxmlformats.org/officeDocument/2006/relationships/hyperlink" Target="https://www.fbr.gov.pk/tax-gap-report/142253/173757" TargetMode="External"/><Relationship Id="rId5" Type="http://schemas.openxmlformats.org/officeDocument/2006/relationships/hyperlink" Target="https://www.fbr.gov.pk/tax-expenditure-report/142253/152352" TargetMode="External"/><Relationship Id="rId4" Type="http://schemas.openxmlformats.org/officeDocument/2006/relationships/hyperlink" Target="https://www.sbp.org.pk/ecodata/index2.asp" TargetMode="Externa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7231" y="0"/>
            <a:ext cx="12074769" cy="6858000"/>
          </a:xfrm>
          <a:custGeom>
            <a:avLst/>
            <a:gdLst/>
            <a:ahLst/>
            <a:cxnLst/>
            <a:rect l="l" t="t" r="r" b="b"/>
            <a:pathLst>
              <a:path w="8229600" h="5943600">
                <a:moveTo>
                  <a:pt x="8229600" y="0"/>
                </a:moveTo>
                <a:lnTo>
                  <a:pt x="0" y="0"/>
                </a:lnTo>
                <a:lnTo>
                  <a:pt x="0" y="5943600"/>
                </a:lnTo>
                <a:lnTo>
                  <a:pt x="8229600" y="5943600"/>
                </a:lnTo>
                <a:lnTo>
                  <a:pt x="8229600" y="0"/>
                </a:lnTo>
                <a:close/>
              </a:path>
            </a:pathLst>
          </a:custGeom>
          <a:solidFill>
            <a:srgbClr val="164C6C"/>
          </a:solidFill>
        </p:spPr>
        <p:txBody>
          <a:bodyPr wrap="square" lIns="0" tIns="0" rIns="0" bIns="0" rtlCol="0"/>
          <a:lstStyle/>
          <a:p>
            <a:endParaRPr sz="2077"/>
          </a:p>
        </p:txBody>
      </p:sp>
      <p:sp>
        <p:nvSpPr>
          <p:cNvPr id="4" name="object 4"/>
          <p:cNvSpPr txBox="1"/>
          <p:nvPr/>
        </p:nvSpPr>
        <p:spPr>
          <a:xfrm>
            <a:off x="3910239" y="4073713"/>
            <a:ext cx="4367579" cy="334436"/>
          </a:xfrm>
          <a:prstGeom prst="rect">
            <a:avLst/>
          </a:prstGeom>
        </p:spPr>
        <p:txBody>
          <a:bodyPr vert="horz" wrap="square" lIns="0" tIns="14654" rIns="0" bIns="0" rtlCol="0">
            <a:spAutoFit/>
          </a:bodyPr>
          <a:lstStyle/>
          <a:p>
            <a:pPr marL="14653">
              <a:spcBef>
                <a:spcPts val="115"/>
              </a:spcBef>
            </a:pPr>
            <a:r>
              <a:rPr sz="2077" spc="35" dirty="0">
                <a:solidFill>
                  <a:srgbClr val="FFFFFF"/>
                </a:solidFill>
                <a:latin typeface="Tahoma"/>
                <a:cs typeface="Tahoma"/>
              </a:rPr>
              <a:t>PIDE-PRIME</a:t>
            </a:r>
            <a:r>
              <a:rPr sz="2077" spc="-271" dirty="0">
                <a:solidFill>
                  <a:srgbClr val="FFFFFF"/>
                </a:solidFill>
                <a:latin typeface="Tahoma"/>
                <a:cs typeface="Tahoma"/>
              </a:rPr>
              <a:t> </a:t>
            </a:r>
            <a:r>
              <a:rPr sz="2077" spc="-144" dirty="0">
                <a:solidFill>
                  <a:srgbClr val="FFFFFF"/>
                </a:solidFill>
                <a:latin typeface="Tahoma"/>
                <a:cs typeface="Tahoma"/>
              </a:rPr>
              <a:t>Tax</a:t>
            </a:r>
            <a:r>
              <a:rPr sz="2077" spc="-271" dirty="0">
                <a:solidFill>
                  <a:srgbClr val="FFFFFF"/>
                </a:solidFill>
                <a:latin typeface="Tahoma"/>
                <a:cs typeface="Tahoma"/>
              </a:rPr>
              <a:t> </a:t>
            </a:r>
            <a:r>
              <a:rPr sz="2077" spc="-12" dirty="0">
                <a:solidFill>
                  <a:srgbClr val="FFFFFF"/>
                </a:solidFill>
                <a:latin typeface="Tahoma"/>
                <a:cs typeface="Tahoma"/>
              </a:rPr>
              <a:t>Reforms</a:t>
            </a:r>
            <a:r>
              <a:rPr sz="2077" spc="-271" dirty="0">
                <a:solidFill>
                  <a:srgbClr val="FFFFFF"/>
                </a:solidFill>
                <a:latin typeface="Tahoma"/>
                <a:cs typeface="Tahoma"/>
              </a:rPr>
              <a:t> </a:t>
            </a:r>
            <a:r>
              <a:rPr sz="2077" spc="-12" dirty="0">
                <a:solidFill>
                  <a:srgbClr val="FFFFFF"/>
                </a:solidFill>
                <a:latin typeface="Tahoma"/>
                <a:cs typeface="Tahoma"/>
              </a:rPr>
              <a:t>Commission</a:t>
            </a:r>
            <a:endParaRPr sz="2077" dirty="0">
              <a:latin typeface="Tahoma"/>
              <a:cs typeface="Tahoma"/>
            </a:endParaRPr>
          </a:p>
        </p:txBody>
      </p:sp>
      <p:sp>
        <p:nvSpPr>
          <p:cNvPr id="3" name="object 3"/>
          <p:cNvSpPr txBox="1">
            <a:spLocks noGrp="1"/>
          </p:cNvSpPr>
          <p:nvPr>
            <p:ph type="ctrTitle"/>
          </p:nvPr>
        </p:nvSpPr>
        <p:spPr>
          <a:xfrm>
            <a:off x="2371746" y="201660"/>
            <a:ext cx="7303738" cy="2913440"/>
          </a:xfrm>
          <a:prstGeom prst="rect">
            <a:avLst/>
          </a:prstGeom>
        </p:spPr>
        <p:txBody>
          <a:bodyPr vert="horz" wrap="square" lIns="0" tIns="118696" rIns="0" bIns="0" rtlCol="0" anchor="b">
            <a:spAutoFit/>
          </a:bodyPr>
          <a:lstStyle/>
          <a:p>
            <a:pPr marL="100374">
              <a:spcBef>
                <a:spcPts val="935"/>
              </a:spcBef>
            </a:pPr>
            <a:r>
              <a:rPr sz="6600" spc="-144" dirty="0"/>
              <a:t>TAX</a:t>
            </a:r>
            <a:r>
              <a:rPr sz="6600" spc="-456" dirty="0"/>
              <a:t> </a:t>
            </a:r>
            <a:r>
              <a:rPr sz="6600" spc="-185" dirty="0"/>
              <a:t>REFORMS</a:t>
            </a:r>
          </a:p>
          <a:p>
            <a:pPr marL="100374">
              <a:spcBef>
                <a:spcPts val="375"/>
              </a:spcBef>
            </a:pPr>
            <a:r>
              <a:rPr sz="6600" spc="-81" dirty="0"/>
              <a:t>REVENUE </a:t>
            </a:r>
            <a:r>
              <a:rPr sz="6600" spc="-132" dirty="0"/>
              <a:t>WITH</a:t>
            </a:r>
            <a:r>
              <a:rPr sz="6600" spc="-513" dirty="0"/>
              <a:t> </a:t>
            </a:r>
            <a:r>
              <a:rPr sz="6600" spc="-52" dirty="0"/>
              <a:t>GROWTH</a:t>
            </a:r>
            <a:endParaRPr sz="6600" dirty="0"/>
          </a:p>
        </p:txBody>
      </p:sp>
      <p:sp>
        <p:nvSpPr>
          <p:cNvPr id="5" name="object 5"/>
          <p:cNvSpPr/>
          <p:nvPr/>
        </p:nvSpPr>
        <p:spPr>
          <a:xfrm>
            <a:off x="4451841" y="3967836"/>
            <a:ext cx="3296383" cy="10258"/>
          </a:xfrm>
          <a:custGeom>
            <a:avLst/>
            <a:gdLst/>
            <a:ahLst/>
            <a:cxnLst/>
            <a:rect l="l" t="t" r="r" b="b"/>
            <a:pathLst>
              <a:path w="2856865" h="8889">
                <a:moveTo>
                  <a:pt x="2856420" y="0"/>
                </a:moveTo>
                <a:lnTo>
                  <a:pt x="0" y="0"/>
                </a:lnTo>
                <a:lnTo>
                  <a:pt x="0" y="8712"/>
                </a:lnTo>
                <a:lnTo>
                  <a:pt x="2856420" y="8712"/>
                </a:lnTo>
                <a:lnTo>
                  <a:pt x="2856420" y="0"/>
                </a:lnTo>
                <a:close/>
              </a:path>
            </a:pathLst>
          </a:custGeom>
          <a:solidFill>
            <a:srgbClr val="EDD0AA"/>
          </a:solidFill>
        </p:spPr>
        <p:txBody>
          <a:bodyPr wrap="square" lIns="0" tIns="0" rIns="0" bIns="0" rtlCol="0"/>
          <a:lstStyle/>
          <a:p>
            <a:endParaRPr sz="2077"/>
          </a:p>
        </p:txBody>
      </p:sp>
      <p:sp>
        <p:nvSpPr>
          <p:cNvPr id="6" name="object 6"/>
          <p:cNvSpPr/>
          <p:nvPr/>
        </p:nvSpPr>
        <p:spPr>
          <a:xfrm>
            <a:off x="4451841" y="4548128"/>
            <a:ext cx="3296383" cy="10258"/>
          </a:xfrm>
          <a:custGeom>
            <a:avLst/>
            <a:gdLst/>
            <a:ahLst/>
            <a:cxnLst/>
            <a:rect l="l" t="t" r="r" b="b"/>
            <a:pathLst>
              <a:path w="2856865" h="8889">
                <a:moveTo>
                  <a:pt x="2856420" y="0"/>
                </a:moveTo>
                <a:lnTo>
                  <a:pt x="0" y="0"/>
                </a:lnTo>
                <a:lnTo>
                  <a:pt x="0" y="8712"/>
                </a:lnTo>
                <a:lnTo>
                  <a:pt x="2856420" y="8712"/>
                </a:lnTo>
                <a:lnTo>
                  <a:pt x="2856420" y="0"/>
                </a:lnTo>
                <a:close/>
              </a:path>
            </a:pathLst>
          </a:custGeom>
          <a:solidFill>
            <a:srgbClr val="EDD0AA"/>
          </a:solidFill>
        </p:spPr>
        <p:txBody>
          <a:bodyPr wrap="square" lIns="0" tIns="0" rIns="0" bIns="0" rtlCol="0"/>
          <a:lstStyle/>
          <a:p>
            <a:endParaRPr sz="2077"/>
          </a:p>
        </p:txBody>
      </p:sp>
      <p:grpSp>
        <p:nvGrpSpPr>
          <p:cNvPr id="7" name="object 7"/>
          <p:cNvGrpSpPr/>
          <p:nvPr/>
        </p:nvGrpSpPr>
        <p:grpSpPr>
          <a:xfrm>
            <a:off x="4855749" y="5516995"/>
            <a:ext cx="938579" cy="441813"/>
            <a:chOff x="3039913" y="4781393"/>
            <a:chExt cx="813435" cy="382905"/>
          </a:xfrm>
        </p:grpSpPr>
        <p:pic>
          <p:nvPicPr>
            <p:cNvPr id="8" name="object 8"/>
            <p:cNvPicPr/>
            <p:nvPr/>
          </p:nvPicPr>
          <p:blipFill>
            <a:blip r:embed="rId2" cstate="print"/>
            <a:stretch>
              <a:fillRect/>
            </a:stretch>
          </p:blipFill>
          <p:spPr>
            <a:xfrm>
              <a:off x="3039913" y="4781393"/>
              <a:ext cx="813320" cy="382371"/>
            </a:xfrm>
            <a:prstGeom prst="rect">
              <a:avLst/>
            </a:prstGeom>
          </p:spPr>
        </p:pic>
        <p:sp>
          <p:nvSpPr>
            <p:cNvPr id="9" name="object 9"/>
            <p:cNvSpPr/>
            <p:nvPr/>
          </p:nvSpPr>
          <p:spPr>
            <a:xfrm>
              <a:off x="3715169" y="4781397"/>
              <a:ext cx="138430" cy="60325"/>
            </a:xfrm>
            <a:custGeom>
              <a:avLst/>
              <a:gdLst/>
              <a:ahLst/>
              <a:cxnLst/>
              <a:rect l="l" t="t" r="r" b="b"/>
              <a:pathLst>
                <a:path w="138429" h="60325">
                  <a:moveTo>
                    <a:pt x="137998" y="0"/>
                  </a:moveTo>
                  <a:lnTo>
                    <a:pt x="0" y="0"/>
                  </a:lnTo>
                  <a:lnTo>
                    <a:pt x="0" y="60299"/>
                  </a:lnTo>
                  <a:lnTo>
                    <a:pt x="137998" y="60299"/>
                  </a:lnTo>
                  <a:lnTo>
                    <a:pt x="137998" y="0"/>
                  </a:lnTo>
                  <a:close/>
                </a:path>
              </a:pathLst>
            </a:custGeom>
            <a:solidFill>
              <a:srgbClr val="FFFFFF"/>
            </a:solidFill>
          </p:spPr>
          <p:txBody>
            <a:bodyPr wrap="square" lIns="0" tIns="0" rIns="0" bIns="0" rtlCol="0"/>
            <a:lstStyle/>
            <a:p>
              <a:endParaRPr sz="2077"/>
            </a:p>
          </p:txBody>
        </p:sp>
      </p:grpSp>
      <p:pic>
        <p:nvPicPr>
          <p:cNvPr id="10" name="object 10"/>
          <p:cNvPicPr/>
          <p:nvPr/>
        </p:nvPicPr>
        <p:blipFill>
          <a:blip r:embed="rId3" cstate="print"/>
          <a:stretch>
            <a:fillRect/>
          </a:stretch>
        </p:blipFill>
        <p:spPr>
          <a:xfrm>
            <a:off x="6023615" y="4925818"/>
            <a:ext cx="1528771" cy="1528760"/>
          </a:xfrm>
          <a:prstGeom prst="rect">
            <a:avLst/>
          </a:prstGeom>
        </p:spPr>
      </p:pic>
    </p:spTree>
    <p:extLst>
      <p:ext uri="{BB962C8B-B14F-4D97-AF65-F5344CB8AC3E}">
        <p14:creationId xmlns:p14="http://schemas.microsoft.com/office/powerpoint/2010/main" val="31002212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4C87B-0C9A-D737-C81D-9ACBA6082590}"/>
              </a:ext>
            </a:extLst>
          </p:cNvPr>
          <p:cNvSpPr>
            <a:spLocks noGrp="1"/>
          </p:cNvSpPr>
          <p:nvPr>
            <p:ph type="title"/>
          </p:nvPr>
        </p:nvSpPr>
        <p:spPr/>
        <p:txBody>
          <a:bodyPr anchor="t">
            <a:normAutofit fontScale="90000"/>
          </a:bodyPr>
          <a:lstStyle/>
          <a:p>
            <a:pPr algn="ctr"/>
            <a:r>
              <a:rPr lang="en-MY" sz="4000" b="1" dirty="0">
                <a:solidFill>
                  <a:srgbClr val="FF0000"/>
                </a:solidFill>
                <a:latin typeface="Aptos Display" panose="020B0004020202020204" pitchFamily="34" charset="0"/>
              </a:rPr>
              <a:t>GST rates should be considered </a:t>
            </a:r>
            <a:br>
              <a:rPr lang="en-MY" sz="4000" b="1" dirty="0">
                <a:solidFill>
                  <a:srgbClr val="FF0000"/>
                </a:solidFill>
                <a:latin typeface="Aptos Display" panose="020B0004020202020204" pitchFamily="34" charset="0"/>
              </a:rPr>
            </a:br>
            <a:r>
              <a:rPr lang="en-US" sz="4000" b="1" dirty="0"/>
              <a:t/>
            </a:r>
            <a:br>
              <a:rPr lang="en-US" sz="4000" b="1" dirty="0"/>
            </a:br>
            <a:endParaRPr lang="en-MY" sz="4000" b="1" dirty="0">
              <a:solidFill>
                <a:srgbClr val="FF0000"/>
              </a:solidFill>
              <a:latin typeface="Aptos Display" panose="020B0004020202020204" pitchFamily="34" charset="0"/>
            </a:endParaRPr>
          </a:p>
        </p:txBody>
      </p:sp>
      <p:sp>
        <p:nvSpPr>
          <p:cNvPr id="6" name="Content Placeholder 5">
            <a:extLst>
              <a:ext uri="{FF2B5EF4-FFF2-40B4-BE49-F238E27FC236}">
                <a16:creationId xmlns:a16="http://schemas.microsoft.com/office/drawing/2014/main" id="{3674CCED-B438-A430-2055-7087A01B2CCE}"/>
              </a:ext>
            </a:extLst>
          </p:cNvPr>
          <p:cNvSpPr>
            <a:spLocks noGrp="1"/>
          </p:cNvSpPr>
          <p:nvPr>
            <p:ph idx="1"/>
          </p:nvPr>
        </p:nvSpPr>
        <p:spPr/>
        <p:txBody>
          <a:bodyPr>
            <a:normAutofit/>
          </a:bodyPr>
          <a:lstStyle/>
          <a:p>
            <a:pPr marL="285750" lvl="0" indent="-285750" algn="just">
              <a:buFont typeface="Arial" panose="020B0604020202020204" pitchFamily="34" charset="0"/>
              <a:buChar char="•"/>
            </a:pPr>
            <a:r>
              <a:rPr lang="en-US" sz="2600" dirty="0"/>
              <a:t>With this in place we can seek to lower the rate of the GST </a:t>
            </a:r>
          </a:p>
          <a:p>
            <a:pPr marL="742950" lvl="1" indent="-285750" algn="just">
              <a:buFont typeface="Arial" panose="020B0604020202020204" pitchFamily="34" charset="0"/>
              <a:buChar char="•"/>
            </a:pPr>
            <a:r>
              <a:rPr lang="en-US" sz="2600" dirty="0"/>
              <a:t>Countries (like India, Georgia, Mexico, etc.) shifted from high GST (17 to 19%) to low-rate VAT system (7 to 10%) saw  an immediate positive impact on the tax-to-GDP ratio of 3 to 4%.  </a:t>
            </a:r>
          </a:p>
          <a:p>
            <a:r>
              <a:rPr lang="en-US" sz="2600" dirty="0"/>
              <a:t>Increaser in GST rate brings an increase in tax revenues in the short run but leads to a decrease in tax collection in the long run.</a:t>
            </a:r>
          </a:p>
          <a:p>
            <a:pPr lvl="1"/>
            <a:r>
              <a:rPr lang="en-US" sz="2600" dirty="0"/>
              <a:t>In the Short Run:, a 1 percent increase in GST increases revenues by 2%,</a:t>
            </a:r>
          </a:p>
          <a:p>
            <a:pPr lvl="1"/>
            <a:r>
              <a:rPr lang="en-US" sz="2600" dirty="0"/>
              <a:t>In the Long Run:  revenues decrease by 4% rates</a:t>
            </a:r>
          </a:p>
          <a:p>
            <a:endParaRPr lang="en-US" dirty="0"/>
          </a:p>
        </p:txBody>
      </p:sp>
      <p:sp>
        <p:nvSpPr>
          <p:cNvPr id="10" name="Footer Placeholder 3">
            <a:extLst>
              <a:ext uri="{FF2B5EF4-FFF2-40B4-BE49-F238E27FC236}">
                <a16:creationId xmlns:a16="http://schemas.microsoft.com/office/drawing/2014/main" id="{1132F6E8-4B51-ACEF-0714-10808F56657A}"/>
              </a:ext>
            </a:extLst>
          </p:cNvPr>
          <p:cNvSpPr>
            <a:spLocks noGrp="1"/>
          </p:cNvSpPr>
          <p:nvPr>
            <p:ph type="ftr" sz="quarter" idx="11"/>
          </p:nvPr>
        </p:nvSpPr>
        <p:spPr/>
        <p:txBody>
          <a:bodyPr/>
          <a:lstStyle/>
          <a:p>
            <a:r>
              <a:rPr lang="en-US" dirty="0"/>
              <a:t>PIDE-PRIME TAX COMMISSION</a:t>
            </a:r>
          </a:p>
          <a:p>
            <a:r>
              <a:rPr lang="en-US" dirty="0"/>
              <a:t> TAXATION REFORMS: REVENUE WITH GROWTH</a:t>
            </a:r>
            <a:endParaRPr lang="en-MY" dirty="0"/>
          </a:p>
        </p:txBody>
      </p:sp>
      <p:sp>
        <p:nvSpPr>
          <p:cNvPr id="4" name="Slide Number Placeholder 3">
            <a:extLst>
              <a:ext uri="{FF2B5EF4-FFF2-40B4-BE49-F238E27FC236}">
                <a16:creationId xmlns:a16="http://schemas.microsoft.com/office/drawing/2014/main" id="{9D6884C8-D557-5C2B-FB59-358E1449C4BB}"/>
              </a:ext>
            </a:extLst>
          </p:cNvPr>
          <p:cNvSpPr>
            <a:spLocks noGrp="1"/>
          </p:cNvSpPr>
          <p:nvPr>
            <p:ph type="sldNum" sz="quarter" idx="12"/>
          </p:nvPr>
        </p:nvSpPr>
        <p:spPr/>
        <p:txBody>
          <a:bodyPr/>
          <a:lstStyle/>
          <a:p>
            <a:fld id="{8F70B212-7167-4CA9-9DEF-CA7FA42262B8}" type="slidenum">
              <a:rPr lang="en-MY" smtClean="0"/>
              <a:t>10</a:t>
            </a:fld>
            <a:endParaRPr lang="en-MY" dirty="0"/>
          </a:p>
        </p:txBody>
      </p:sp>
    </p:spTree>
    <p:extLst>
      <p:ext uri="{BB962C8B-B14F-4D97-AF65-F5344CB8AC3E}">
        <p14:creationId xmlns:p14="http://schemas.microsoft.com/office/powerpoint/2010/main" val="37170088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Road Map for VAT</a:t>
            </a:r>
            <a:r>
              <a:rPr lang="en-US" sz="2000" dirty="0"/>
              <a:t>(Derived from </a:t>
            </a:r>
            <a:r>
              <a:rPr lang="en-US" sz="2000" i="1" dirty="0"/>
              <a:t>Political Economy of Tax and Digital Transformations in Pakistan, by EHTISHAM AHMAD, Special Invited Lecture, The PDR, 2024</a:t>
            </a:r>
            <a:r>
              <a:rPr lang="en-US" sz="2000" dirty="0"/>
              <a:t>).</a:t>
            </a:r>
          </a:p>
        </p:txBody>
      </p:sp>
      <p:sp>
        <p:nvSpPr>
          <p:cNvPr id="3" name="Content Placeholder 2"/>
          <p:cNvSpPr>
            <a:spLocks noGrp="1"/>
          </p:cNvSpPr>
          <p:nvPr>
            <p:ph idx="1"/>
          </p:nvPr>
        </p:nvSpPr>
        <p:spPr/>
        <p:txBody>
          <a:bodyPr>
            <a:normAutofit/>
          </a:bodyPr>
          <a:lstStyle/>
          <a:p>
            <a:r>
              <a:rPr lang="en-US" dirty="0" smtClean="0"/>
              <a:t>This should </a:t>
            </a:r>
            <a:r>
              <a:rPr lang="en-US" dirty="0"/>
              <a:t>involve</a:t>
            </a:r>
            <a:r>
              <a:rPr lang="en-US" dirty="0" smtClean="0"/>
              <a:t>:</a:t>
            </a:r>
          </a:p>
          <a:p>
            <a:pPr marL="685800" lvl="2">
              <a:spcBef>
                <a:spcPts val="1000"/>
              </a:spcBef>
            </a:pPr>
            <a:r>
              <a:rPr lang="en-US" sz="3200" dirty="0"/>
              <a:t>Removal of exemptions and special provisions because it leads to significant slippage of possible revenue from the tax base. </a:t>
            </a:r>
          </a:p>
          <a:p>
            <a:pPr lvl="1"/>
            <a:r>
              <a:rPr lang="en-US" sz="3200" dirty="0" smtClean="0"/>
              <a:t>Full </a:t>
            </a:r>
            <a:r>
              <a:rPr lang="en-US" sz="3200" dirty="0"/>
              <a:t>digitization of business both internally and externally (BTB)</a:t>
            </a:r>
          </a:p>
          <a:p>
            <a:pPr lvl="2"/>
            <a:r>
              <a:rPr lang="en-US" sz="3200" dirty="0"/>
              <a:t>Integration of all sizes of businesses into the VAT value chain by both policy and administrative reforms</a:t>
            </a:r>
            <a:r>
              <a:rPr lang="en-US" sz="3200" dirty="0" smtClean="0"/>
              <a:t>.</a:t>
            </a:r>
            <a:endParaRPr lang="en-US" sz="3200" dirty="0"/>
          </a:p>
        </p:txBody>
      </p:sp>
      <p:sp>
        <p:nvSpPr>
          <p:cNvPr id="5" name="Footer Placeholder 4"/>
          <p:cNvSpPr>
            <a:spLocks noGrp="1"/>
          </p:cNvSpPr>
          <p:nvPr>
            <p:ph type="ftr" sz="quarter" idx="11"/>
          </p:nvPr>
        </p:nvSpPr>
        <p:spPr/>
        <p:txBody>
          <a:bodyPr/>
          <a:lstStyle/>
          <a:p>
            <a:r>
              <a:rPr lang="en-US"/>
              <a:t>PIDE-PRIME TAX COMMISSION- TAXATION REFORMS: REVENUE WITH GROWTH</a:t>
            </a:r>
            <a:endParaRPr lang="en-MY"/>
          </a:p>
        </p:txBody>
      </p:sp>
      <p:sp>
        <p:nvSpPr>
          <p:cNvPr id="6" name="Slide Number Placeholder 5"/>
          <p:cNvSpPr>
            <a:spLocks noGrp="1"/>
          </p:cNvSpPr>
          <p:nvPr>
            <p:ph type="sldNum" sz="quarter" idx="12"/>
          </p:nvPr>
        </p:nvSpPr>
        <p:spPr/>
        <p:txBody>
          <a:bodyPr/>
          <a:lstStyle/>
          <a:p>
            <a:fld id="{8F70B212-7167-4CA9-9DEF-CA7FA42262B8}" type="slidenum">
              <a:rPr lang="en-MY" smtClean="0"/>
              <a:t>11</a:t>
            </a:fld>
            <a:endParaRPr lang="en-MY"/>
          </a:p>
        </p:txBody>
      </p:sp>
    </p:spTree>
    <p:extLst>
      <p:ext uri="{BB962C8B-B14F-4D97-AF65-F5344CB8AC3E}">
        <p14:creationId xmlns:p14="http://schemas.microsoft.com/office/powerpoint/2010/main" val="35218201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Road Map for VAT</a:t>
            </a:r>
            <a:r>
              <a:rPr lang="en-US" sz="2000" dirty="0"/>
              <a:t>(Derived from </a:t>
            </a:r>
            <a:r>
              <a:rPr lang="en-US" sz="2000" i="1" dirty="0"/>
              <a:t>Political Economy of Tax and Digital Transformations in Pakistan, by EHTISHAM AHMAD, Special Invited Lecture, The PDR, 2024</a:t>
            </a:r>
            <a:r>
              <a:rPr lang="en-US" sz="2000" dirty="0"/>
              <a:t>)</a:t>
            </a:r>
          </a:p>
        </p:txBody>
      </p:sp>
      <p:sp>
        <p:nvSpPr>
          <p:cNvPr id="4" name="Content Placeholder 3"/>
          <p:cNvSpPr>
            <a:spLocks noGrp="1"/>
          </p:cNvSpPr>
          <p:nvPr>
            <p:ph idx="1"/>
          </p:nvPr>
        </p:nvSpPr>
        <p:spPr/>
        <p:txBody>
          <a:bodyPr>
            <a:normAutofit/>
          </a:bodyPr>
          <a:lstStyle/>
          <a:p>
            <a:r>
              <a:rPr lang="en-US" dirty="0"/>
              <a:t>Sequencing of measures for a “package of reforms” including VAT and tax administration:</a:t>
            </a:r>
          </a:p>
          <a:p>
            <a:pPr lvl="1"/>
            <a:r>
              <a:rPr lang="en-US" dirty="0"/>
              <a:t>In the short run:</a:t>
            </a:r>
          </a:p>
          <a:p>
            <a:pPr lvl="2"/>
            <a:r>
              <a:rPr lang="en-US" dirty="0"/>
              <a:t>An integrated VAT would require agreement between the Centre and the Provinces for a single administration with a board of directors representing all federating entities.</a:t>
            </a:r>
          </a:p>
          <a:p>
            <a:pPr lvl="2"/>
            <a:r>
              <a:rPr lang="en-US" dirty="0"/>
              <a:t>Revenues would continue to be distributed according to the 18th Amendment. </a:t>
            </a:r>
          </a:p>
          <a:p>
            <a:pPr lvl="2"/>
            <a:r>
              <a:rPr lang="en-US" dirty="0"/>
              <a:t>Proposed administration would also administer an integrated income tax and allocate revenues according to current laws.</a:t>
            </a:r>
          </a:p>
          <a:p>
            <a:pPr lvl="1"/>
            <a:r>
              <a:rPr lang="en-US" dirty="0"/>
              <a:t>In the longer run:</a:t>
            </a:r>
          </a:p>
          <a:p>
            <a:pPr lvl="2"/>
            <a:r>
              <a:rPr lang="en-US" dirty="0"/>
              <a:t>A Constitutional Amendment would be needed to reassign revenue functions, taking account of the efficiency and revenue gains of digital transformations, along with new own-source provincial revenues for accountability. </a:t>
            </a:r>
          </a:p>
        </p:txBody>
      </p:sp>
      <p:sp>
        <p:nvSpPr>
          <p:cNvPr id="5" name="Footer Placeholder 4"/>
          <p:cNvSpPr>
            <a:spLocks noGrp="1"/>
          </p:cNvSpPr>
          <p:nvPr>
            <p:ph type="ftr" sz="quarter" idx="11"/>
          </p:nvPr>
        </p:nvSpPr>
        <p:spPr/>
        <p:txBody>
          <a:bodyPr/>
          <a:lstStyle/>
          <a:p>
            <a:r>
              <a:rPr lang="en-US"/>
              <a:t>PIDE-PRIME TAX COMMISSION- TAXATION REFORMS: REVENUE WITH GROWTH</a:t>
            </a:r>
            <a:endParaRPr lang="en-MY"/>
          </a:p>
        </p:txBody>
      </p:sp>
      <p:sp>
        <p:nvSpPr>
          <p:cNvPr id="6" name="Slide Number Placeholder 5"/>
          <p:cNvSpPr>
            <a:spLocks noGrp="1"/>
          </p:cNvSpPr>
          <p:nvPr>
            <p:ph type="sldNum" sz="quarter" idx="12"/>
          </p:nvPr>
        </p:nvSpPr>
        <p:spPr/>
        <p:txBody>
          <a:bodyPr/>
          <a:lstStyle/>
          <a:p>
            <a:fld id="{8F70B212-7167-4CA9-9DEF-CA7FA42262B8}" type="slidenum">
              <a:rPr lang="en-MY" smtClean="0"/>
              <a:t>12</a:t>
            </a:fld>
            <a:endParaRPr lang="en-MY"/>
          </a:p>
        </p:txBody>
      </p:sp>
    </p:spTree>
    <p:extLst>
      <p:ext uri="{BB962C8B-B14F-4D97-AF65-F5344CB8AC3E}">
        <p14:creationId xmlns:p14="http://schemas.microsoft.com/office/powerpoint/2010/main" val="8412500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4C87B-0C9A-D737-C81D-9ACBA6082590}"/>
              </a:ext>
            </a:extLst>
          </p:cNvPr>
          <p:cNvSpPr>
            <a:spLocks noGrp="1"/>
          </p:cNvSpPr>
          <p:nvPr>
            <p:ph type="title"/>
          </p:nvPr>
        </p:nvSpPr>
        <p:spPr>
          <a:xfrm>
            <a:off x="619894" y="110781"/>
            <a:ext cx="9738257" cy="1107126"/>
          </a:xfrm>
        </p:spPr>
        <p:txBody>
          <a:bodyPr anchor="t">
            <a:normAutofit/>
          </a:bodyPr>
          <a:lstStyle/>
          <a:p>
            <a:pPr algn="ctr"/>
            <a:r>
              <a:rPr lang="en-MY" sz="4000" b="1" dirty="0">
                <a:solidFill>
                  <a:srgbClr val="FF0000"/>
                </a:solidFill>
                <a:latin typeface="Aptos Display" panose="020B0004020202020204" pitchFamily="34" charset="0"/>
              </a:rPr>
              <a:t>GENERAL SALES TAX REFORMS</a:t>
            </a:r>
          </a:p>
        </p:txBody>
      </p:sp>
      <p:sp>
        <p:nvSpPr>
          <p:cNvPr id="4" name="Slide Number Placeholder 3">
            <a:extLst>
              <a:ext uri="{FF2B5EF4-FFF2-40B4-BE49-F238E27FC236}">
                <a16:creationId xmlns:a16="http://schemas.microsoft.com/office/drawing/2014/main" id="{9D6884C8-D557-5C2B-FB59-358E1449C4BB}"/>
              </a:ext>
            </a:extLst>
          </p:cNvPr>
          <p:cNvSpPr>
            <a:spLocks noGrp="1"/>
          </p:cNvSpPr>
          <p:nvPr>
            <p:ph type="sldNum" sz="quarter" idx="12"/>
          </p:nvPr>
        </p:nvSpPr>
        <p:spPr/>
        <p:txBody>
          <a:bodyPr/>
          <a:lstStyle/>
          <a:p>
            <a:fld id="{8F70B212-7167-4CA9-9DEF-CA7FA42262B8}" type="slidenum">
              <a:rPr lang="en-MY" smtClean="0"/>
              <a:t>13</a:t>
            </a:fld>
            <a:endParaRPr lang="en-MY" dirty="0"/>
          </a:p>
        </p:txBody>
      </p:sp>
      <p:sp>
        <p:nvSpPr>
          <p:cNvPr id="3" name="Content Placeholder 2">
            <a:extLst>
              <a:ext uri="{FF2B5EF4-FFF2-40B4-BE49-F238E27FC236}">
                <a16:creationId xmlns:a16="http://schemas.microsoft.com/office/drawing/2014/main" id="{2AAC656B-D967-4DC1-2331-1ABC790C1F80}"/>
              </a:ext>
            </a:extLst>
          </p:cNvPr>
          <p:cNvSpPr>
            <a:spLocks/>
          </p:cNvSpPr>
          <p:nvPr/>
        </p:nvSpPr>
        <p:spPr>
          <a:xfrm>
            <a:off x="481070" y="737004"/>
            <a:ext cx="10356263" cy="5903826"/>
          </a:xfrm>
          <a:prstGeom prst="rect">
            <a:avLst/>
          </a:prstGeom>
        </p:spPr>
        <p:txBody>
          <a:bodyPr/>
          <a:lstStyle/>
          <a:p>
            <a:pPr marL="457200" indent="-457200" algn="just">
              <a:lnSpc>
                <a:spcPct val="115000"/>
              </a:lnSpc>
              <a:buFont typeface="+mj-lt"/>
              <a:buAutoNum type="arabicPeriod"/>
            </a:pPr>
            <a:r>
              <a:rPr lang="en-MY" sz="2400" dirty="0">
                <a:latin typeface="Aptos" panose="020B0004020202020204" pitchFamily="34" charset="0"/>
              </a:rPr>
              <a:t>Harmonised and equalized VAT mode, across goods and services and across provinces, including wholesale and retail.</a:t>
            </a:r>
          </a:p>
          <a:p>
            <a:pPr marL="457200" indent="-457200" algn="just">
              <a:lnSpc>
                <a:spcPct val="115000"/>
              </a:lnSpc>
              <a:buFont typeface="+mj-lt"/>
              <a:buAutoNum type="arabicPeriod"/>
            </a:pPr>
            <a:r>
              <a:rPr lang="en-MY" sz="2400" dirty="0">
                <a:latin typeface="Aptos" panose="020B0004020202020204" pitchFamily="34" charset="0"/>
              </a:rPr>
              <a:t>VAT rate should be brought down gradually to 10% in 5 years. </a:t>
            </a:r>
          </a:p>
          <a:p>
            <a:pPr marL="457200" indent="-457200" algn="just">
              <a:lnSpc>
                <a:spcPct val="115000"/>
              </a:lnSpc>
              <a:buFont typeface="+mj-lt"/>
              <a:buAutoNum type="arabicPeriod"/>
            </a:pPr>
            <a:r>
              <a:rPr lang="en-MY" sz="2400" dirty="0">
                <a:latin typeface="Aptos" panose="020B0004020202020204" pitchFamily="34" charset="0"/>
              </a:rPr>
              <a:t>Zero-rated GST/VAT shall be applicable on domestic supply of items as per EU standards.</a:t>
            </a:r>
          </a:p>
          <a:p>
            <a:pPr marL="457200" indent="-457200" algn="just">
              <a:lnSpc>
                <a:spcPct val="115000"/>
              </a:lnSpc>
              <a:buFont typeface="+mj-lt"/>
              <a:buAutoNum type="arabicPeriod"/>
            </a:pPr>
            <a:r>
              <a:rPr lang="en-MY" sz="2400" dirty="0">
                <a:latin typeface="Aptos" panose="020B0004020202020204" pitchFamily="34" charset="0"/>
              </a:rPr>
              <a:t>Import of plant and machinery, industrial raw materials and intermediate goods to be zero-rated. </a:t>
            </a:r>
          </a:p>
          <a:p>
            <a:pPr marL="457200" indent="-457200" algn="just">
              <a:lnSpc>
                <a:spcPct val="115000"/>
              </a:lnSpc>
              <a:buFont typeface="+mj-lt"/>
              <a:buAutoNum type="arabicPeriod"/>
            </a:pPr>
            <a:r>
              <a:rPr lang="en-MY" sz="2400" dirty="0">
                <a:latin typeface="Aptos" panose="020B0004020202020204" pitchFamily="34" charset="0"/>
              </a:rPr>
              <a:t>By the end of 5 years GST on chapters 24-97 of the customs tariff would be gradually zero-rated on imports, with GST being applied on their domestic supply. </a:t>
            </a:r>
          </a:p>
          <a:p>
            <a:pPr marL="457200" indent="-457200" algn="just">
              <a:lnSpc>
                <a:spcPct val="115000"/>
              </a:lnSpc>
              <a:buFont typeface="+mj-lt"/>
              <a:buAutoNum type="arabicPeriod"/>
            </a:pPr>
            <a:r>
              <a:rPr lang="en-US" sz="2400" dirty="0">
                <a:latin typeface="Aptos Display" panose="020B0004020202020204" pitchFamily="34" charset="0"/>
              </a:rPr>
              <a:t>No GST related exemptions</a:t>
            </a:r>
            <a:r>
              <a:rPr lang="en-US" sz="2400" b="1" dirty="0">
                <a:latin typeface="Aptos Display" panose="020B0004020202020204" pitchFamily="34" charset="0"/>
              </a:rPr>
              <a:t> </a:t>
            </a:r>
            <a:r>
              <a:rPr lang="en-US" sz="2400" dirty="0">
                <a:latin typeface="Aptos Display" panose="020B0004020202020204" pitchFamily="34" charset="0"/>
              </a:rPr>
              <a:t>for Special Economic Zones (exports will be zero-rated) since it encourages evasions. All existing agreements/contractual obligations to be honored. </a:t>
            </a:r>
          </a:p>
          <a:p>
            <a:pPr marL="457200" indent="-457200" algn="just">
              <a:lnSpc>
                <a:spcPct val="115000"/>
              </a:lnSpc>
              <a:buFont typeface="+mj-lt"/>
              <a:buAutoNum type="arabicPeriod"/>
            </a:pPr>
            <a:endParaRPr lang="en-MY" dirty="0">
              <a:latin typeface="Aptos" panose="020B0004020202020204" pitchFamily="34" charset="0"/>
            </a:endParaRPr>
          </a:p>
          <a:p>
            <a:pPr algn="just">
              <a:spcAft>
                <a:spcPts val="600"/>
              </a:spcAft>
            </a:pPr>
            <a:endParaRPr lang="en-MY" dirty="0">
              <a:latin typeface="Aptos" panose="020B0004020202020204" pitchFamily="34" charset="0"/>
            </a:endParaRPr>
          </a:p>
        </p:txBody>
      </p:sp>
      <p:sp>
        <p:nvSpPr>
          <p:cNvPr id="10" name="Footer Placeholder 3">
            <a:extLst>
              <a:ext uri="{FF2B5EF4-FFF2-40B4-BE49-F238E27FC236}">
                <a16:creationId xmlns:a16="http://schemas.microsoft.com/office/drawing/2014/main" id="{1132F6E8-4B51-ACEF-0714-10808F56657A}"/>
              </a:ext>
            </a:extLst>
          </p:cNvPr>
          <p:cNvSpPr>
            <a:spLocks noGrp="1"/>
          </p:cNvSpPr>
          <p:nvPr>
            <p:ph type="ftr" sz="quarter" idx="11"/>
          </p:nvPr>
        </p:nvSpPr>
        <p:spPr>
          <a:xfrm>
            <a:off x="6553200" y="6356349"/>
            <a:ext cx="4114800" cy="365125"/>
          </a:xfrm>
        </p:spPr>
        <p:txBody>
          <a:bodyPr/>
          <a:lstStyle/>
          <a:p>
            <a:r>
              <a:rPr lang="en-US" dirty="0"/>
              <a:t>PIDE-PRIME TAX COMMISSION</a:t>
            </a:r>
          </a:p>
          <a:p>
            <a:r>
              <a:rPr lang="en-US" dirty="0"/>
              <a:t> TAXATION REFORMS: REVENUE WITH GROWTH</a:t>
            </a:r>
            <a:endParaRPr lang="en-MY" dirty="0"/>
          </a:p>
        </p:txBody>
      </p:sp>
    </p:spTree>
    <p:extLst>
      <p:ext uri="{BB962C8B-B14F-4D97-AF65-F5344CB8AC3E}">
        <p14:creationId xmlns:p14="http://schemas.microsoft.com/office/powerpoint/2010/main" val="12775896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nvPr>
        </p:nvGraphicFramePr>
        <p:xfrm>
          <a:off x="4785757" y="1330467"/>
          <a:ext cx="7045917" cy="3986864"/>
        </p:xfrm>
        <a:graphic>
          <a:graphicData uri="http://schemas.openxmlformats.org/drawingml/2006/table">
            <a:tbl>
              <a:tblPr firstRow="1" bandRow="1">
                <a:tableStyleId>{073A0DAA-6AF3-43AB-8588-CEC1D06C72B9}</a:tableStyleId>
              </a:tblPr>
              <a:tblGrid>
                <a:gridCol w="858202">
                  <a:extLst>
                    <a:ext uri="{9D8B030D-6E8A-4147-A177-3AD203B41FA5}">
                      <a16:colId xmlns:a16="http://schemas.microsoft.com/office/drawing/2014/main" val="1416847658"/>
                    </a:ext>
                  </a:extLst>
                </a:gridCol>
                <a:gridCol w="1112876">
                  <a:extLst>
                    <a:ext uri="{9D8B030D-6E8A-4147-A177-3AD203B41FA5}">
                      <a16:colId xmlns:a16="http://schemas.microsoft.com/office/drawing/2014/main" val="1225072600"/>
                    </a:ext>
                  </a:extLst>
                </a:gridCol>
                <a:gridCol w="1237543">
                  <a:extLst>
                    <a:ext uri="{9D8B030D-6E8A-4147-A177-3AD203B41FA5}">
                      <a16:colId xmlns:a16="http://schemas.microsoft.com/office/drawing/2014/main" val="3827205795"/>
                    </a:ext>
                  </a:extLst>
                </a:gridCol>
                <a:gridCol w="1520713">
                  <a:extLst>
                    <a:ext uri="{9D8B030D-6E8A-4147-A177-3AD203B41FA5}">
                      <a16:colId xmlns:a16="http://schemas.microsoft.com/office/drawing/2014/main" val="206831385"/>
                    </a:ext>
                  </a:extLst>
                </a:gridCol>
                <a:gridCol w="935195">
                  <a:extLst>
                    <a:ext uri="{9D8B030D-6E8A-4147-A177-3AD203B41FA5}">
                      <a16:colId xmlns:a16="http://schemas.microsoft.com/office/drawing/2014/main" val="3635290033"/>
                    </a:ext>
                  </a:extLst>
                </a:gridCol>
                <a:gridCol w="1381388">
                  <a:extLst>
                    <a:ext uri="{9D8B030D-6E8A-4147-A177-3AD203B41FA5}">
                      <a16:colId xmlns:a16="http://schemas.microsoft.com/office/drawing/2014/main" val="3472211868"/>
                    </a:ext>
                  </a:extLst>
                </a:gridCol>
              </a:tblGrid>
              <a:tr h="1121963">
                <a:tc>
                  <a:txBody>
                    <a:bodyPr/>
                    <a:lstStyle/>
                    <a:p>
                      <a:pPr algn="l" fontAlgn="b"/>
                      <a:r>
                        <a:rPr lang="en-US" sz="1800" u="none" strike="noStrike" cap="none" spc="0" dirty="0">
                          <a:effectLst/>
                        </a:rPr>
                        <a:t>Years</a:t>
                      </a:r>
                      <a:endParaRPr lang="en-US" sz="1800" b="0" i="0" u="none" strike="noStrike" cap="none" spc="0" dirty="0">
                        <a:solidFill>
                          <a:schemeClr val="tx1"/>
                        </a:solidFill>
                        <a:effectLst/>
                        <a:latin typeface="Aptos" panose="020B0004020202020204" pitchFamily="34" charset="0"/>
                      </a:endParaRPr>
                    </a:p>
                  </a:txBody>
                  <a:tcPr marL="206399" marR="13231" marT="158768" marB="158768" anchor="b"/>
                </a:tc>
                <a:tc>
                  <a:txBody>
                    <a:bodyPr/>
                    <a:lstStyle/>
                    <a:p>
                      <a:pPr algn="l" fontAlgn="b"/>
                      <a:r>
                        <a:rPr lang="en-US" sz="1800" u="none" strike="noStrike" cap="none" spc="0" dirty="0">
                          <a:effectLst/>
                        </a:rPr>
                        <a:t>VAT Reforms</a:t>
                      </a:r>
                      <a:endParaRPr lang="en-US" sz="1800" b="0" i="0" u="none" strike="noStrike" cap="none" spc="0" dirty="0">
                        <a:solidFill>
                          <a:schemeClr val="tx1"/>
                        </a:solidFill>
                        <a:effectLst/>
                        <a:latin typeface="Aptos" panose="020B0004020202020204" pitchFamily="34" charset="0"/>
                      </a:endParaRPr>
                    </a:p>
                  </a:txBody>
                  <a:tcPr marL="206399" marR="13231" marT="158768" marB="158768" anchor="b"/>
                </a:tc>
                <a:tc>
                  <a:txBody>
                    <a:bodyPr/>
                    <a:lstStyle/>
                    <a:p>
                      <a:pPr algn="ctr" fontAlgn="b"/>
                      <a:r>
                        <a:rPr lang="en-US" sz="1800" u="none" strike="noStrike" cap="none" spc="0" dirty="0">
                          <a:effectLst/>
                        </a:rPr>
                        <a:t>Policy Gap reduction</a:t>
                      </a:r>
                      <a:endParaRPr lang="en-US" sz="1800" b="0" i="0" u="none" strike="noStrike" cap="none" spc="0" dirty="0">
                        <a:solidFill>
                          <a:schemeClr val="tx1"/>
                        </a:solidFill>
                        <a:effectLst/>
                        <a:latin typeface="Aptos" panose="020B0004020202020204" pitchFamily="34" charset="0"/>
                      </a:endParaRPr>
                    </a:p>
                  </a:txBody>
                  <a:tcPr marL="206399" marR="13231" marT="158768" marB="158768" anchor="b"/>
                </a:tc>
                <a:tc>
                  <a:txBody>
                    <a:bodyPr/>
                    <a:lstStyle/>
                    <a:p>
                      <a:pPr algn="ctr" fontAlgn="b"/>
                      <a:r>
                        <a:rPr lang="en-US" sz="1800" u="none" strike="noStrike" cap="none" spc="0" dirty="0">
                          <a:effectLst/>
                        </a:rPr>
                        <a:t>Compliance Gap reduction</a:t>
                      </a:r>
                      <a:endParaRPr lang="en-US" sz="1800" b="0" i="0" u="none" strike="noStrike" cap="none" spc="0" dirty="0">
                        <a:solidFill>
                          <a:schemeClr val="tx1"/>
                        </a:solidFill>
                        <a:effectLst/>
                        <a:latin typeface="Aptos" panose="020B0004020202020204" pitchFamily="34" charset="0"/>
                      </a:endParaRPr>
                    </a:p>
                  </a:txBody>
                  <a:tcPr marL="206399" marR="13231" marT="158768" marB="158768" anchor="b"/>
                </a:tc>
                <a:tc>
                  <a:txBody>
                    <a:bodyPr/>
                    <a:lstStyle/>
                    <a:p>
                      <a:pPr algn="ctr" fontAlgn="b"/>
                      <a:r>
                        <a:rPr lang="en-US" sz="1800" u="none" strike="noStrike" cap="none" spc="0" dirty="0">
                          <a:effectLst/>
                        </a:rPr>
                        <a:t>Net Gains</a:t>
                      </a:r>
                      <a:endParaRPr lang="en-US" sz="1800" b="0" i="0" u="none" strike="noStrike" cap="none" spc="0" dirty="0">
                        <a:solidFill>
                          <a:schemeClr val="tx1"/>
                        </a:solidFill>
                        <a:effectLst/>
                        <a:latin typeface="Aptos" panose="020B0004020202020204" pitchFamily="34" charset="0"/>
                      </a:endParaRPr>
                    </a:p>
                  </a:txBody>
                  <a:tcPr marL="206399" marR="13231" marT="158768" marB="158768" anchor="b"/>
                </a:tc>
                <a:tc>
                  <a:txBody>
                    <a:bodyPr/>
                    <a:lstStyle/>
                    <a:p>
                      <a:pPr algn="ctr" fontAlgn="b"/>
                      <a:r>
                        <a:rPr lang="en-US" sz="1800" u="none" strike="noStrike" cap="none" spc="0" dirty="0">
                          <a:effectLst/>
                        </a:rPr>
                        <a:t>% of base Collection</a:t>
                      </a:r>
                      <a:endParaRPr lang="en-US" sz="1800" b="0" i="0" u="none" strike="noStrike" cap="none" spc="0" dirty="0">
                        <a:solidFill>
                          <a:schemeClr val="tx1"/>
                        </a:solidFill>
                        <a:effectLst/>
                        <a:latin typeface="Aptos" panose="020B0004020202020204" pitchFamily="34" charset="0"/>
                      </a:endParaRPr>
                    </a:p>
                  </a:txBody>
                  <a:tcPr marL="206399" marR="13231" marT="158768" marB="158768" anchor="b"/>
                </a:tc>
                <a:extLst>
                  <a:ext uri="{0D108BD9-81ED-4DB2-BD59-A6C34878D82A}">
                    <a16:rowId xmlns:a16="http://schemas.microsoft.com/office/drawing/2014/main" val="3356364524"/>
                  </a:ext>
                </a:extLst>
              </a:tr>
              <a:tr h="582348">
                <a:tc>
                  <a:txBody>
                    <a:bodyPr/>
                    <a:lstStyle/>
                    <a:p>
                      <a:pPr algn="l" fontAlgn="b"/>
                      <a:endParaRPr lang="en-US" sz="1800" b="0" i="0" u="none" strike="noStrike" cap="none" spc="0" dirty="0">
                        <a:solidFill>
                          <a:schemeClr val="tx1"/>
                        </a:solidFill>
                        <a:effectLst/>
                        <a:latin typeface="Aptos" panose="020B0004020202020204" pitchFamily="34" charset="0"/>
                      </a:endParaRPr>
                    </a:p>
                  </a:txBody>
                  <a:tcPr marL="206399" marR="13231" marT="158768" marB="158768" anchor="b"/>
                </a:tc>
                <a:tc>
                  <a:txBody>
                    <a:bodyPr/>
                    <a:lstStyle/>
                    <a:p>
                      <a:pPr algn="ctr" fontAlgn="b"/>
                      <a:r>
                        <a:rPr lang="en-US" sz="1800" b="1" i="0" u="none" strike="noStrike" cap="none" spc="0" dirty="0">
                          <a:solidFill>
                            <a:schemeClr val="tx1"/>
                          </a:solidFill>
                          <a:effectLst/>
                          <a:latin typeface="Aptos" panose="020B0004020202020204" pitchFamily="34" charset="0"/>
                        </a:rPr>
                        <a:t>1</a:t>
                      </a:r>
                    </a:p>
                  </a:txBody>
                  <a:tcPr marL="206399" marR="13231" marT="158768" marB="158768" anchor="b"/>
                </a:tc>
                <a:tc>
                  <a:txBody>
                    <a:bodyPr/>
                    <a:lstStyle/>
                    <a:p>
                      <a:pPr algn="ctr" fontAlgn="b"/>
                      <a:r>
                        <a:rPr lang="en-US" sz="1800" b="1" i="0" u="none" strike="noStrike" cap="none" spc="0" dirty="0">
                          <a:solidFill>
                            <a:schemeClr val="tx1"/>
                          </a:solidFill>
                          <a:effectLst/>
                          <a:latin typeface="Aptos" panose="020B0004020202020204" pitchFamily="34" charset="0"/>
                        </a:rPr>
                        <a:t>2</a:t>
                      </a:r>
                    </a:p>
                  </a:txBody>
                  <a:tcPr marL="206399" marR="13231" marT="158768" marB="158768" anchor="b"/>
                </a:tc>
                <a:tc>
                  <a:txBody>
                    <a:bodyPr/>
                    <a:lstStyle/>
                    <a:p>
                      <a:pPr algn="ctr" fontAlgn="b"/>
                      <a:r>
                        <a:rPr lang="en-US" sz="1800" b="1" i="0" u="none" strike="noStrike" cap="none" spc="0" dirty="0">
                          <a:solidFill>
                            <a:schemeClr val="tx1"/>
                          </a:solidFill>
                          <a:effectLst/>
                          <a:latin typeface="Aptos" panose="020B0004020202020204" pitchFamily="34" charset="0"/>
                        </a:rPr>
                        <a:t>3</a:t>
                      </a:r>
                    </a:p>
                  </a:txBody>
                  <a:tcPr marL="206399" marR="13231" marT="158768" marB="158768" anchor="b"/>
                </a:tc>
                <a:tc>
                  <a:txBody>
                    <a:bodyPr/>
                    <a:lstStyle/>
                    <a:p>
                      <a:pPr algn="ctr" fontAlgn="b"/>
                      <a:r>
                        <a:rPr lang="en-US" sz="1800" b="1" i="0" u="none" strike="noStrike" cap="none" spc="0" dirty="0">
                          <a:solidFill>
                            <a:schemeClr val="tx1"/>
                          </a:solidFill>
                          <a:effectLst/>
                          <a:latin typeface="Aptos" panose="020B0004020202020204" pitchFamily="34" charset="0"/>
                        </a:rPr>
                        <a:t>4</a:t>
                      </a:r>
                    </a:p>
                  </a:txBody>
                  <a:tcPr marL="206399" marR="13231" marT="158768" marB="158768" anchor="b"/>
                </a:tc>
                <a:tc>
                  <a:txBody>
                    <a:bodyPr/>
                    <a:lstStyle/>
                    <a:p>
                      <a:pPr algn="ctr" fontAlgn="b"/>
                      <a:r>
                        <a:rPr lang="en-US" sz="1800" b="1" i="0" u="none" strike="noStrike" cap="none" spc="0" dirty="0">
                          <a:solidFill>
                            <a:schemeClr val="tx1"/>
                          </a:solidFill>
                          <a:effectLst/>
                          <a:latin typeface="Aptos" panose="020B0004020202020204" pitchFamily="34" charset="0"/>
                        </a:rPr>
                        <a:t>5</a:t>
                      </a:r>
                    </a:p>
                  </a:txBody>
                  <a:tcPr marL="206399" marR="13231" marT="158768" marB="158768" anchor="b"/>
                </a:tc>
                <a:extLst>
                  <a:ext uri="{0D108BD9-81ED-4DB2-BD59-A6C34878D82A}">
                    <a16:rowId xmlns:a16="http://schemas.microsoft.com/office/drawing/2014/main" val="81413750"/>
                  </a:ext>
                </a:extLst>
              </a:tr>
              <a:tr h="751504">
                <a:tc>
                  <a:txBody>
                    <a:bodyPr/>
                    <a:lstStyle/>
                    <a:p>
                      <a:pPr algn="l" fontAlgn="b"/>
                      <a:r>
                        <a:rPr lang="en-US" sz="1800" u="none" strike="noStrike" cap="none" spc="0" dirty="0">
                          <a:effectLst/>
                        </a:rPr>
                        <a:t>Year 1</a:t>
                      </a:r>
                      <a:endParaRPr lang="en-US" sz="1800" b="0" i="0" u="none" strike="noStrike" cap="none" spc="0" dirty="0">
                        <a:solidFill>
                          <a:schemeClr val="tx1"/>
                        </a:solidFill>
                        <a:effectLst/>
                        <a:latin typeface="Aptos" panose="020B0004020202020204" pitchFamily="34" charset="0"/>
                      </a:endParaRPr>
                    </a:p>
                  </a:txBody>
                  <a:tcPr marL="206399" marR="13231" marT="158768" marB="158768" anchor="b"/>
                </a:tc>
                <a:tc>
                  <a:txBody>
                    <a:bodyPr/>
                    <a:lstStyle/>
                    <a:p>
                      <a:pPr algn="ctr" fontAlgn="b"/>
                      <a:r>
                        <a:rPr lang="en-US" sz="1800" u="none" strike="noStrike" cap="none" spc="0" dirty="0">
                          <a:effectLst/>
                        </a:rPr>
                        <a:t>634</a:t>
                      </a:r>
                      <a:endParaRPr lang="en-US" sz="1800" b="0" i="0" u="none" strike="noStrike" cap="none" spc="0" dirty="0">
                        <a:solidFill>
                          <a:schemeClr val="tx1"/>
                        </a:solidFill>
                        <a:effectLst/>
                        <a:latin typeface="Aptos" panose="020B0004020202020204" pitchFamily="34" charset="0"/>
                      </a:endParaRPr>
                    </a:p>
                  </a:txBody>
                  <a:tcPr marL="206399" marR="13231" marT="158768" marB="158768" anchor="b"/>
                </a:tc>
                <a:tc>
                  <a:txBody>
                    <a:bodyPr/>
                    <a:lstStyle/>
                    <a:p>
                      <a:pPr algn="ctr" fontAlgn="b"/>
                      <a:r>
                        <a:rPr lang="en-US" sz="1800" u="none" strike="noStrike" cap="none" spc="0" dirty="0">
                          <a:effectLst/>
                        </a:rPr>
                        <a:t>129</a:t>
                      </a:r>
                      <a:endParaRPr lang="en-US" sz="1800" b="0" i="0" u="none" strike="noStrike" cap="none" spc="0" dirty="0">
                        <a:solidFill>
                          <a:schemeClr val="tx1"/>
                        </a:solidFill>
                        <a:effectLst/>
                        <a:latin typeface="Aptos" panose="020B0004020202020204" pitchFamily="34" charset="0"/>
                      </a:endParaRPr>
                    </a:p>
                  </a:txBody>
                  <a:tcPr marL="206399" marR="13231" marT="158768" marB="158768" anchor="b"/>
                </a:tc>
                <a:tc>
                  <a:txBody>
                    <a:bodyPr/>
                    <a:lstStyle/>
                    <a:p>
                      <a:pPr algn="ctr" fontAlgn="b"/>
                      <a:r>
                        <a:rPr lang="en-US" sz="1800" u="none" strike="noStrike" cap="none" spc="0" dirty="0">
                          <a:effectLst/>
                        </a:rPr>
                        <a:t>25</a:t>
                      </a:r>
                      <a:endParaRPr lang="en-US" sz="1800" b="0" i="0" u="none" strike="noStrike" cap="none" spc="0" dirty="0">
                        <a:solidFill>
                          <a:schemeClr val="tx1"/>
                        </a:solidFill>
                        <a:effectLst/>
                        <a:latin typeface="Aptos" panose="020B0004020202020204" pitchFamily="34" charset="0"/>
                      </a:endParaRPr>
                    </a:p>
                  </a:txBody>
                  <a:tcPr marL="206399" marR="13231" marT="158768" marB="158768" anchor="b"/>
                </a:tc>
                <a:tc>
                  <a:txBody>
                    <a:bodyPr/>
                    <a:lstStyle/>
                    <a:p>
                      <a:pPr algn="ctr" fontAlgn="b"/>
                      <a:r>
                        <a:rPr lang="en-US" sz="1800" u="none" strike="noStrike" cap="none" spc="0" dirty="0">
                          <a:effectLst/>
                        </a:rPr>
                        <a:t>790</a:t>
                      </a:r>
                      <a:endParaRPr lang="en-US" sz="1800" b="0" i="0" u="none" strike="noStrike" cap="none" spc="0" dirty="0">
                        <a:solidFill>
                          <a:schemeClr val="tx1"/>
                        </a:solidFill>
                        <a:effectLst/>
                        <a:latin typeface="Aptos" panose="020B0004020202020204" pitchFamily="34" charset="0"/>
                      </a:endParaRPr>
                    </a:p>
                  </a:txBody>
                  <a:tcPr marL="206399" marR="13231" marT="158768" marB="158768" anchor="b"/>
                </a:tc>
                <a:tc>
                  <a:txBody>
                    <a:bodyPr/>
                    <a:lstStyle/>
                    <a:p>
                      <a:pPr algn="ctr" fontAlgn="b"/>
                      <a:r>
                        <a:rPr lang="en-US" sz="1800" u="none" strike="noStrike" cap="none" spc="0" dirty="0">
                          <a:effectLst/>
                        </a:rPr>
                        <a:t>28.2</a:t>
                      </a:r>
                      <a:endParaRPr lang="en-US" sz="1800" b="0" i="0" u="none" strike="noStrike" cap="none" spc="0" dirty="0">
                        <a:solidFill>
                          <a:schemeClr val="tx1"/>
                        </a:solidFill>
                        <a:effectLst/>
                        <a:latin typeface="Aptos" panose="020B0004020202020204" pitchFamily="34" charset="0"/>
                      </a:endParaRPr>
                    </a:p>
                  </a:txBody>
                  <a:tcPr marL="206399" marR="13231" marT="158768" marB="158768" anchor="b"/>
                </a:tc>
                <a:extLst>
                  <a:ext uri="{0D108BD9-81ED-4DB2-BD59-A6C34878D82A}">
                    <a16:rowId xmlns:a16="http://schemas.microsoft.com/office/drawing/2014/main" val="1529522167"/>
                  </a:ext>
                </a:extLst>
              </a:tr>
              <a:tr h="751504">
                <a:tc>
                  <a:txBody>
                    <a:bodyPr/>
                    <a:lstStyle/>
                    <a:p>
                      <a:pPr algn="l" fontAlgn="b"/>
                      <a:r>
                        <a:rPr lang="en-US" sz="1800" u="none" strike="noStrike" cap="none" spc="0" dirty="0">
                          <a:effectLst/>
                        </a:rPr>
                        <a:t>Year 2</a:t>
                      </a:r>
                      <a:endParaRPr lang="en-US" sz="1800" b="0" i="0" u="none" strike="noStrike" cap="none" spc="0" dirty="0">
                        <a:solidFill>
                          <a:schemeClr val="tx1"/>
                        </a:solidFill>
                        <a:effectLst/>
                        <a:latin typeface="Aptos" panose="020B0004020202020204" pitchFamily="34" charset="0"/>
                      </a:endParaRPr>
                    </a:p>
                  </a:txBody>
                  <a:tcPr marL="206399" marR="13231" marT="158768" marB="158768" anchor="b"/>
                </a:tc>
                <a:tc>
                  <a:txBody>
                    <a:bodyPr/>
                    <a:lstStyle/>
                    <a:p>
                      <a:pPr algn="ctr" fontAlgn="b"/>
                      <a:r>
                        <a:rPr lang="en-US" sz="1800" u="none" strike="noStrike" cap="none" spc="0" dirty="0">
                          <a:effectLst/>
                        </a:rPr>
                        <a:t>698</a:t>
                      </a:r>
                      <a:endParaRPr lang="en-US" sz="1800" b="0" i="0" u="none" strike="noStrike" cap="none" spc="0" dirty="0">
                        <a:solidFill>
                          <a:schemeClr val="tx1"/>
                        </a:solidFill>
                        <a:effectLst/>
                        <a:latin typeface="Aptos" panose="020B0004020202020204" pitchFamily="34" charset="0"/>
                      </a:endParaRPr>
                    </a:p>
                  </a:txBody>
                  <a:tcPr marL="206399" marR="13231" marT="158768" marB="158768" anchor="b"/>
                </a:tc>
                <a:tc>
                  <a:txBody>
                    <a:bodyPr/>
                    <a:lstStyle/>
                    <a:p>
                      <a:pPr algn="ctr" fontAlgn="b"/>
                      <a:r>
                        <a:rPr lang="en-US" sz="1800" u="none" strike="noStrike" cap="none" spc="0" dirty="0">
                          <a:effectLst/>
                        </a:rPr>
                        <a:t>129</a:t>
                      </a:r>
                      <a:endParaRPr lang="en-US" sz="1800" b="0" i="0" u="none" strike="noStrike" cap="none" spc="0" dirty="0">
                        <a:solidFill>
                          <a:schemeClr val="tx1"/>
                        </a:solidFill>
                        <a:effectLst/>
                        <a:latin typeface="Aptos" panose="020B0004020202020204" pitchFamily="34" charset="0"/>
                      </a:endParaRPr>
                    </a:p>
                  </a:txBody>
                  <a:tcPr marL="206399" marR="13231" marT="158768" marB="158768" anchor="b"/>
                </a:tc>
                <a:tc>
                  <a:txBody>
                    <a:bodyPr/>
                    <a:lstStyle/>
                    <a:p>
                      <a:pPr algn="ctr" fontAlgn="b"/>
                      <a:r>
                        <a:rPr lang="en-US" sz="1800" u="none" strike="noStrike" cap="none" spc="0" dirty="0">
                          <a:effectLst/>
                        </a:rPr>
                        <a:t>25</a:t>
                      </a:r>
                      <a:endParaRPr lang="en-US" sz="1800" b="0" i="0" u="none" strike="noStrike" cap="none" spc="0" dirty="0">
                        <a:solidFill>
                          <a:schemeClr val="tx1"/>
                        </a:solidFill>
                        <a:effectLst/>
                        <a:latin typeface="Aptos" panose="020B0004020202020204" pitchFamily="34" charset="0"/>
                      </a:endParaRPr>
                    </a:p>
                  </a:txBody>
                  <a:tcPr marL="206399" marR="13231" marT="158768" marB="158768" anchor="b"/>
                </a:tc>
                <a:tc>
                  <a:txBody>
                    <a:bodyPr/>
                    <a:lstStyle/>
                    <a:p>
                      <a:pPr algn="ctr" fontAlgn="b"/>
                      <a:r>
                        <a:rPr lang="en-US" sz="1800" u="none" strike="noStrike" cap="none" spc="0" dirty="0">
                          <a:effectLst/>
                        </a:rPr>
                        <a:t>853</a:t>
                      </a:r>
                      <a:endParaRPr lang="en-US" sz="1800" b="0" i="0" u="none" strike="noStrike" cap="none" spc="0" dirty="0">
                        <a:solidFill>
                          <a:schemeClr val="tx1"/>
                        </a:solidFill>
                        <a:effectLst/>
                        <a:latin typeface="Aptos" panose="020B0004020202020204" pitchFamily="34" charset="0"/>
                      </a:endParaRPr>
                    </a:p>
                  </a:txBody>
                  <a:tcPr marL="206399" marR="13231" marT="158768" marB="158768" anchor="b"/>
                </a:tc>
                <a:tc>
                  <a:txBody>
                    <a:bodyPr/>
                    <a:lstStyle/>
                    <a:p>
                      <a:pPr algn="ctr" fontAlgn="b"/>
                      <a:r>
                        <a:rPr lang="en-US" sz="1800" u="none" strike="noStrike" cap="none" spc="0" dirty="0">
                          <a:effectLst/>
                        </a:rPr>
                        <a:t>30.5</a:t>
                      </a:r>
                      <a:endParaRPr lang="en-US" sz="1800" b="0" i="0" u="none" strike="noStrike" cap="none" spc="0" dirty="0">
                        <a:solidFill>
                          <a:schemeClr val="tx1"/>
                        </a:solidFill>
                        <a:effectLst/>
                        <a:latin typeface="Aptos" panose="020B0004020202020204" pitchFamily="34" charset="0"/>
                      </a:endParaRPr>
                    </a:p>
                  </a:txBody>
                  <a:tcPr marL="206399" marR="13231" marT="158768" marB="158768" anchor="b"/>
                </a:tc>
                <a:extLst>
                  <a:ext uri="{0D108BD9-81ED-4DB2-BD59-A6C34878D82A}">
                    <a16:rowId xmlns:a16="http://schemas.microsoft.com/office/drawing/2014/main" val="2657471108"/>
                  </a:ext>
                </a:extLst>
              </a:tr>
              <a:tr h="751504">
                <a:tc>
                  <a:txBody>
                    <a:bodyPr/>
                    <a:lstStyle/>
                    <a:p>
                      <a:pPr algn="l" fontAlgn="b"/>
                      <a:r>
                        <a:rPr lang="en-US" sz="1800" u="none" strike="noStrike" cap="none" spc="0" dirty="0">
                          <a:effectLst/>
                        </a:rPr>
                        <a:t>Year 3</a:t>
                      </a:r>
                      <a:endParaRPr lang="en-US" sz="1800" b="0" i="0" u="none" strike="noStrike" cap="none" spc="0" dirty="0">
                        <a:solidFill>
                          <a:schemeClr val="tx1"/>
                        </a:solidFill>
                        <a:effectLst/>
                        <a:latin typeface="Aptos" panose="020B0004020202020204" pitchFamily="34" charset="0"/>
                      </a:endParaRPr>
                    </a:p>
                  </a:txBody>
                  <a:tcPr marL="206399" marR="13231" marT="158768" marB="158768" anchor="b"/>
                </a:tc>
                <a:tc>
                  <a:txBody>
                    <a:bodyPr/>
                    <a:lstStyle/>
                    <a:p>
                      <a:pPr algn="ctr" fontAlgn="b"/>
                      <a:r>
                        <a:rPr lang="en-US" sz="1800" u="none" strike="noStrike" cap="none" spc="0" dirty="0">
                          <a:effectLst/>
                        </a:rPr>
                        <a:t>768</a:t>
                      </a:r>
                      <a:endParaRPr lang="en-US" sz="1800" b="0" i="0" u="none" strike="noStrike" cap="none" spc="0" dirty="0">
                        <a:solidFill>
                          <a:schemeClr val="tx1"/>
                        </a:solidFill>
                        <a:effectLst/>
                        <a:latin typeface="Aptos" panose="020B0004020202020204" pitchFamily="34" charset="0"/>
                      </a:endParaRPr>
                    </a:p>
                  </a:txBody>
                  <a:tcPr marL="206399" marR="13231" marT="158768" marB="158768" anchor="b"/>
                </a:tc>
                <a:tc>
                  <a:txBody>
                    <a:bodyPr/>
                    <a:lstStyle/>
                    <a:p>
                      <a:pPr algn="ctr" fontAlgn="b"/>
                      <a:r>
                        <a:rPr lang="en-US" sz="1800" u="none" strike="noStrike" cap="none" spc="0" dirty="0">
                          <a:effectLst/>
                        </a:rPr>
                        <a:t>129</a:t>
                      </a:r>
                      <a:endParaRPr lang="en-US" sz="1800" b="0" i="0" u="none" strike="noStrike" cap="none" spc="0" dirty="0">
                        <a:solidFill>
                          <a:schemeClr val="tx1"/>
                        </a:solidFill>
                        <a:effectLst/>
                        <a:latin typeface="Aptos" panose="020B0004020202020204" pitchFamily="34" charset="0"/>
                      </a:endParaRPr>
                    </a:p>
                  </a:txBody>
                  <a:tcPr marL="206399" marR="13231" marT="158768" marB="158768" anchor="b"/>
                </a:tc>
                <a:tc>
                  <a:txBody>
                    <a:bodyPr/>
                    <a:lstStyle/>
                    <a:p>
                      <a:pPr algn="ctr" fontAlgn="b"/>
                      <a:r>
                        <a:rPr lang="en-US" sz="1800" u="none" strike="noStrike" cap="none" spc="0" dirty="0">
                          <a:effectLst/>
                        </a:rPr>
                        <a:t>25</a:t>
                      </a:r>
                      <a:endParaRPr lang="en-US" sz="1800" b="0" i="0" u="none" strike="noStrike" cap="none" spc="0" dirty="0">
                        <a:solidFill>
                          <a:schemeClr val="tx1"/>
                        </a:solidFill>
                        <a:effectLst/>
                        <a:latin typeface="Aptos" panose="020B0004020202020204" pitchFamily="34" charset="0"/>
                      </a:endParaRPr>
                    </a:p>
                  </a:txBody>
                  <a:tcPr marL="206399" marR="13231" marT="158768" marB="158768" anchor="b"/>
                </a:tc>
                <a:tc>
                  <a:txBody>
                    <a:bodyPr/>
                    <a:lstStyle/>
                    <a:p>
                      <a:pPr algn="ctr" fontAlgn="b"/>
                      <a:r>
                        <a:rPr lang="en-US" sz="1800" u="none" strike="noStrike" cap="none" spc="0" dirty="0">
                          <a:effectLst/>
                        </a:rPr>
                        <a:t>923</a:t>
                      </a:r>
                      <a:endParaRPr lang="en-US" sz="1800" b="0" i="0" u="none" strike="noStrike" cap="none" spc="0" dirty="0">
                        <a:solidFill>
                          <a:schemeClr val="tx1"/>
                        </a:solidFill>
                        <a:effectLst/>
                        <a:latin typeface="Aptos" panose="020B0004020202020204" pitchFamily="34" charset="0"/>
                      </a:endParaRPr>
                    </a:p>
                  </a:txBody>
                  <a:tcPr marL="206399" marR="13231" marT="158768" marB="158768" anchor="b"/>
                </a:tc>
                <a:tc>
                  <a:txBody>
                    <a:bodyPr/>
                    <a:lstStyle/>
                    <a:p>
                      <a:pPr algn="ctr" fontAlgn="b"/>
                      <a:r>
                        <a:rPr lang="en-US" sz="1800" u="none" strike="noStrike" cap="none" spc="0" dirty="0">
                          <a:effectLst/>
                        </a:rPr>
                        <a:t>33.0</a:t>
                      </a:r>
                      <a:endParaRPr lang="en-US" sz="1800" b="0" i="0" u="none" strike="noStrike" cap="none" spc="0" dirty="0">
                        <a:solidFill>
                          <a:schemeClr val="tx1"/>
                        </a:solidFill>
                        <a:effectLst/>
                        <a:latin typeface="Aptos" panose="020B0004020202020204" pitchFamily="34" charset="0"/>
                      </a:endParaRPr>
                    </a:p>
                  </a:txBody>
                  <a:tcPr marL="206399" marR="13231" marT="158768" marB="158768" anchor="b"/>
                </a:tc>
                <a:extLst>
                  <a:ext uri="{0D108BD9-81ED-4DB2-BD59-A6C34878D82A}">
                    <a16:rowId xmlns:a16="http://schemas.microsoft.com/office/drawing/2014/main" val="3173679423"/>
                  </a:ext>
                </a:extLst>
              </a:tr>
            </a:tbl>
          </a:graphicData>
        </a:graphic>
      </p:graphicFrame>
      <p:sp>
        <p:nvSpPr>
          <p:cNvPr id="3" name="Slide Number Placeholder 2">
            <a:extLst>
              <a:ext uri="{FF2B5EF4-FFF2-40B4-BE49-F238E27FC236}">
                <a16:creationId xmlns:a16="http://schemas.microsoft.com/office/drawing/2014/main" id="{DD62A22F-1034-6AC2-CF02-9E7A4D14AC8B}"/>
              </a:ext>
            </a:extLst>
          </p:cNvPr>
          <p:cNvSpPr>
            <a:spLocks noGrp="1"/>
          </p:cNvSpPr>
          <p:nvPr>
            <p:ph type="sldNum" sz="quarter" idx="12"/>
          </p:nvPr>
        </p:nvSpPr>
        <p:spPr/>
        <p:txBody>
          <a:bodyPr/>
          <a:lstStyle/>
          <a:p>
            <a:fld id="{8F70B212-7167-4CA9-9DEF-CA7FA42262B8}" type="slidenum">
              <a:rPr lang="en-MY" smtClean="0"/>
              <a:t>14</a:t>
            </a:fld>
            <a:endParaRPr lang="en-MY"/>
          </a:p>
        </p:txBody>
      </p:sp>
      <p:sp>
        <p:nvSpPr>
          <p:cNvPr id="4" name="Footer Placeholder 3">
            <a:extLst>
              <a:ext uri="{FF2B5EF4-FFF2-40B4-BE49-F238E27FC236}">
                <a16:creationId xmlns:a16="http://schemas.microsoft.com/office/drawing/2014/main" id="{58A54BEB-5FAF-D10C-EF0D-648A74F91EED}"/>
              </a:ext>
            </a:extLst>
          </p:cNvPr>
          <p:cNvSpPr>
            <a:spLocks noGrp="1"/>
          </p:cNvSpPr>
          <p:nvPr>
            <p:ph type="ftr" sz="quarter" idx="11"/>
          </p:nvPr>
        </p:nvSpPr>
        <p:spPr>
          <a:xfrm>
            <a:off x="3814682" y="6356350"/>
            <a:ext cx="4114800" cy="365125"/>
          </a:xfrm>
        </p:spPr>
        <p:txBody>
          <a:bodyPr/>
          <a:lstStyle/>
          <a:p>
            <a:r>
              <a:rPr lang="en-US" dirty="0"/>
              <a:t>PIDE-PRIME TAX COMMISSION</a:t>
            </a:r>
          </a:p>
          <a:p>
            <a:r>
              <a:rPr lang="en-US" dirty="0"/>
              <a:t> TAXATION REFORMS: REVENUE WITH GROWTH</a:t>
            </a:r>
            <a:endParaRPr lang="en-MY" dirty="0"/>
          </a:p>
        </p:txBody>
      </p:sp>
      <p:sp>
        <p:nvSpPr>
          <p:cNvPr id="2" name="Title 1">
            <a:extLst>
              <a:ext uri="{FF2B5EF4-FFF2-40B4-BE49-F238E27FC236}">
                <a16:creationId xmlns:a16="http://schemas.microsoft.com/office/drawing/2014/main" id="{D7538730-89AF-C45E-A9C5-198C8F8DF813}"/>
              </a:ext>
            </a:extLst>
          </p:cNvPr>
          <p:cNvSpPr>
            <a:spLocks noGrp="1"/>
          </p:cNvSpPr>
          <p:nvPr>
            <p:ph type="title"/>
          </p:nvPr>
        </p:nvSpPr>
        <p:spPr>
          <a:xfrm>
            <a:off x="469077" y="1"/>
            <a:ext cx="11588226" cy="812734"/>
          </a:xfrm>
        </p:spPr>
        <p:txBody>
          <a:bodyPr>
            <a:normAutofit/>
          </a:bodyPr>
          <a:lstStyle/>
          <a:p>
            <a:r>
              <a:rPr lang="en-MY" sz="3200" b="1" dirty="0">
                <a:solidFill>
                  <a:srgbClr val="FF0000"/>
                </a:solidFill>
                <a:latin typeface="Aptos Display" panose="020B0004020202020204" pitchFamily="34" charset="0"/>
              </a:rPr>
              <a:t>GST Reforms to result in Rs. 790 billion of additional revenue in year 1 </a:t>
            </a:r>
            <a:endParaRPr lang="en-US" sz="3200" dirty="0">
              <a:solidFill>
                <a:srgbClr val="FF0000"/>
              </a:solidFill>
              <a:latin typeface="Aptos Display" panose="020B0004020202020204" pitchFamily="34" charset="0"/>
            </a:endParaRPr>
          </a:p>
        </p:txBody>
      </p:sp>
      <p:sp>
        <p:nvSpPr>
          <p:cNvPr id="5" name="Content Placeholder 2"/>
          <p:cNvSpPr txBox="1">
            <a:spLocks/>
          </p:cNvSpPr>
          <p:nvPr/>
        </p:nvSpPr>
        <p:spPr>
          <a:xfrm>
            <a:off x="134695" y="812735"/>
            <a:ext cx="4455233" cy="5718694"/>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lvl="1">
              <a:spcBef>
                <a:spcPts val="1000"/>
              </a:spcBef>
            </a:pPr>
            <a:r>
              <a:rPr lang="en-US" sz="1800" dirty="0">
                <a:latin typeface="Aptos" panose="020B0004020202020204" pitchFamily="34" charset="0"/>
              </a:rPr>
              <a:t>Strengthening the digital ecosystem, will have a positive impact on the GST collection and increase GST-to-GDP ratio by 1%. </a:t>
            </a:r>
            <a:r>
              <a:rPr lang="en-US" sz="1800" i="1" dirty="0">
                <a:latin typeface="Aptos" panose="020B0004020202020204" pitchFamily="34" charset="0"/>
              </a:rPr>
              <a:t>(Column 1) </a:t>
            </a:r>
          </a:p>
          <a:p>
            <a:pPr marL="228600" lvl="1">
              <a:spcBef>
                <a:spcPts val="1000"/>
              </a:spcBef>
            </a:pPr>
            <a:r>
              <a:rPr lang="en-US" sz="1800" dirty="0">
                <a:latin typeface="Aptos" panose="020B0004020202020204" pitchFamily="34" charset="0"/>
              </a:rPr>
              <a:t>Assuming 10% reduction in GST concessions and exemptions, we estimate a revenue gain of Rs 129 billion </a:t>
            </a:r>
            <a:r>
              <a:rPr lang="en-US" sz="1800" i="1" dirty="0">
                <a:latin typeface="Aptos" panose="020B0004020202020204" pitchFamily="34" charset="0"/>
              </a:rPr>
              <a:t>(Column 2)</a:t>
            </a:r>
          </a:p>
          <a:p>
            <a:pPr marL="228600" lvl="1">
              <a:spcBef>
                <a:spcPts val="1000"/>
              </a:spcBef>
            </a:pPr>
            <a:r>
              <a:rPr lang="en-US" sz="1800" dirty="0">
                <a:latin typeface="Aptos" panose="020B0004020202020204" pitchFamily="34" charset="0"/>
              </a:rPr>
              <a:t>Better enforcement through POS integration and elimination of fake and flying invoices will lead to at least a 5</a:t>
            </a:r>
            <a:r>
              <a:rPr lang="en-US" sz="1800" b="1" dirty="0">
                <a:latin typeface="Aptos" panose="020B0004020202020204" pitchFamily="34" charset="0"/>
              </a:rPr>
              <a:t>% </a:t>
            </a:r>
            <a:r>
              <a:rPr lang="en-US" sz="1800" dirty="0">
                <a:latin typeface="Aptos" panose="020B0004020202020204" pitchFamily="34" charset="0"/>
              </a:rPr>
              <a:t>reduction in it, generating a revenue gain of Rs 25 billion.  </a:t>
            </a:r>
            <a:r>
              <a:rPr lang="en-US" sz="1800" i="1" dirty="0">
                <a:latin typeface="Aptos" panose="020B0004020202020204" pitchFamily="34" charset="0"/>
              </a:rPr>
              <a:t>(Column 3)</a:t>
            </a:r>
          </a:p>
          <a:p>
            <a:pPr marL="228600" lvl="1">
              <a:spcBef>
                <a:spcPts val="1000"/>
              </a:spcBef>
            </a:pPr>
            <a:r>
              <a:rPr lang="en-US" sz="1800" dirty="0">
                <a:latin typeface="Aptos" panose="020B0004020202020204" pitchFamily="34" charset="0"/>
              </a:rPr>
              <a:t>We estimate net gains to be Rs. 790 billion in year 1.</a:t>
            </a:r>
            <a:r>
              <a:rPr lang="en-US" sz="1800" i="1" dirty="0">
                <a:latin typeface="Aptos" panose="020B0004020202020204" pitchFamily="34" charset="0"/>
              </a:rPr>
              <a:t> (Column 4)</a:t>
            </a:r>
          </a:p>
          <a:p>
            <a:pPr marL="228600" lvl="1">
              <a:spcBef>
                <a:spcPts val="1000"/>
              </a:spcBef>
            </a:pPr>
            <a:r>
              <a:rPr lang="en-US" sz="1800" dirty="0">
                <a:latin typeface="Aptos" panose="020B0004020202020204" pitchFamily="34" charset="0"/>
              </a:rPr>
              <a:t>Reforms will lead to growth in tax revenue. </a:t>
            </a:r>
            <a:r>
              <a:rPr lang="en-US" sz="1800" i="1" dirty="0">
                <a:latin typeface="Aptos" panose="020B0004020202020204" pitchFamily="34" charset="0"/>
              </a:rPr>
              <a:t>(Column 5)</a:t>
            </a:r>
          </a:p>
        </p:txBody>
      </p:sp>
      <p:sp>
        <p:nvSpPr>
          <p:cNvPr id="6" name="Rectangle 5"/>
          <p:cNvSpPr/>
          <p:nvPr/>
        </p:nvSpPr>
        <p:spPr>
          <a:xfrm>
            <a:off x="4484914" y="5261797"/>
            <a:ext cx="7346760" cy="523220"/>
          </a:xfrm>
          <a:prstGeom prst="rect">
            <a:avLst/>
          </a:prstGeom>
        </p:spPr>
        <p:txBody>
          <a:bodyPr wrap="square">
            <a:spAutoFit/>
          </a:bodyPr>
          <a:lstStyle/>
          <a:p>
            <a:pPr marL="228600" lvl="1">
              <a:spcBef>
                <a:spcPts val="1000"/>
              </a:spcBef>
            </a:pPr>
            <a:r>
              <a:rPr lang="en-US" sz="1400" dirty="0">
                <a:latin typeface="Aptos" panose="020B0004020202020204" pitchFamily="34" charset="0"/>
              </a:rPr>
              <a:t>Estimations are based on FY 2021-22 data for collections, tax expenditures and tax Gap. </a:t>
            </a:r>
            <a:r>
              <a:rPr lang="en-US" sz="1400" i="1" dirty="0">
                <a:latin typeface="Aptos" panose="020B0004020202020204" pitchFamily="34" charset="0"/>
              </a:rPr>
              <a:t>Last column of percentage change can be used for current projections</a:t>
            </a:r>
            <a:r>
              <a:rPr lang="en-US" sz="1400" dirty="0">
                <a:latin typeface="Aptos" panose="020B0004020202020204" pitchFamily="34" charset="0"/>
              </a:rPr>
              <a:t>.</a:t>
            </a:r>
          </a:p>
        </p:txBody>
      </p:sp>
    </p:spTree>
    <p:extLst>
      <p:ext uri="{BB962C8B-B14F-4D97-AF65-F5344CB8AC3E}">
        <p14:creationId xmlns:p14="http://schemas.microsoft.com/office/powerpoint/2010/main" val="16247800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Income Tax</a:t>
            </a:r>
          </a:p>
        </p:txBody>
      </p:sp>
      <p:sp>
        <p:nvSpPr>
          <p:cNvPr id="6" name="Subtitle 5">
            <a:extLst>
              <a:ext uri="{FF2B5EF4-FFF2-40B4-BE49-F238E27FC236}">
                <a16:creationId xmlns:a16="http://schemas.microsoft.com/office/drawing/2014/main" id="{31F6016A-C50D-EBCB-18F9-F6DE5B71CEF7}"/>
              </a:ext>
            </a:extLst>
          </p:cNvPr>
          <p:cNvSpPr>
            <a:spLocks noGrp="1"/>
          </p:cNvSpPr>
          <p:nvPr>
            <p:ph type="subTitle" idx="1"/>
          </p:nvPr>
        </p:nvSpPr>
        <p:spPr/>
        <p:txBody>
          <a:bodyPr/>
          <a:lstStyle/>
          <a:p>
            <a:r>
              <a:rPr lang="en-US" dirty="0"/>
              <a:t>Simplified and low tax regime </a:t>
            </a:r>
          </a:p>
        </p:txBody>
      </p:sp>
      <p:sp>
        <p:nvSpPr>
          <p:cNvPr id="4" name="Footer Placeholder 3"/>
          <p:cNvSpPr>
            <a:spLocks noGrp="1"/>
          </p:cNvSpPr>
          <p:nvPr>
            <p:ph type="ftr" sz="quarter" idx="11"/>
          </p:nvPr>
        </p:nvSpPr>
        <p:spPr/>
        <p:txBody>
          <a:bodyPr/>
          <a:lstStyle/>
          <a:p>
            <a:r>
              <a:rPr lang="en-US"/>
              <a:t>PIDE-PRIME TAX COMMISSION- TAXATION REFORMS: REVENUE WITH GROWTH</a:t>
            </a:r>
            <a:endParaRPr lang="en-MY"/>
          </a:p>
        </p:txBody>
      </p:sp>
      <p:sp>
        <p:nvSpPr>
          <p:cNvPr id="5" name="Slide Number Placeholder 4"/>
          <p:cNvSpPr>
            <a:spLocks noGrp="1"/>
          </p:cNvSpPr>
          <p:nvPr>
            <p:ph type="sldNum" sz="quarter" idx="12"/>
          </p:nvPr>
        </p:nvSpPr>
        <p:spPr/>
        <p:txBody>
          <a:bodyPr/>
          <a:lstStyle/>
          <a:p>
            <a:fld id="{8F70B212-7167-4CA9-9DEF-CA7FA42262B8}" type="slidenum">
              <a:rPr lang="en-MY" smtClean="0"/>
              <a:t>15</a:t>
            </a:fld>
            <a:endParaRPr lang="en-MY"/>
          </a:p>
        </p:txBody>
      </p:sp>
    </p:spTree>
    <p:extLst>
      <p:ext uri="{BB962C8B-B14F-4D97-AF65-F5344CB8AC3E}">
        <p14:creationId xmlns:p14="http://schemas.microsoft.com/office/powerpoint/2010/main" val="9130495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F8B177-2B4E-8C7D-0314-64A980D56FF4}"/>
              </a:ext>
            </a:extLst>
          </p:cNvPr>
          <p:cNvSpPr>
            <a:spLocks noGrp="1"/>
          </p:cNvSpPr>
          <p:nvPr>
            <p:ph type="title"/>
          </p:nvPr>
        </p:nvSpPr>
        <p:spPr>
          <a:xfrm>
            <a:off x="152400" y="193813"/>
            <a:ext cx="11887200" cy="510495"/>
          </a:xfrm>
        </p:spPr>
        <p:txBody>
          <a:bodyPr>
            <a:normAutofit fontScale="90000"/>
          </a:bodyPr>
          <a:lstStyle/>
          <a:p>
            <a:pPr algn="ctr"/>
            <a:r>
              <a:rPr lang="en-US" b="1" dirty="0">
                <a:latin typeface="Times New Roman" panose="02020603050405020304" pitchFamily="18" charset="0"/>
                <a:cs typeface="Times New Roman" panose="02020603050405020304" pitchFamily="18" charset="0"/>
              </a:rPr>
              <a:t>Income Tax Expenditures FY 2006-22</a:t>
            </a:r>
          </a:p>
        </p:txBody>
      </p:sp>
      <p:graphicFrame>
        <p:nvGraphicFramePr>
          <p:cNvPr id="4" name="Chart 3">
            <a:extLst>
              <a:ext uri="{FF2B5EF4-FFF2-40B4-BE49-F238E27FC236}">
                <a16:creationId xmlns:a16="http://schemas.microsoft.com/office/drawing/2014/main" id="{F837681C-91F3-4ACE-848D-E811BD07F396}"/>
              </a:ext>
            </a:extLst>
          </p:cNvPr>
          <p:cNvGraphicFramePr>
            <a:graphicFrameLocks/>
          </p:cNvGraphicFramePr>
          <p:nvPr/>
        </p:nvGraphicFramePr>
        <p:xfrm>
          <a:off x="969485" y="950900"/>
          <a:ext cx="8216079" cy="5019088"/>
        </p:xfrm>
        <a:graphic>
          <a:graphicData uri="http://schemas.openxmlformats.org/drawingml/2006/chart">
            <c:chart xmlns:c="http://schemas.openxmlformats.org/drawingml/2006/chart" xmlns:r="http://schemas.openxmlformats.org/officeDocument/2006/relationships" r:id="rId2"/>
          </a:graphicData>
        </a:graphic>
      </p:graphicFrame>
      <p:sp>
        <p:nvSpPr>
          <p:cNvPr id="5" name="Slide Number Placeholder 4">
            <a:extLst>
              <a:ext uri="{FF2B5EF4-FFF2-40B4-BE49-F238E27FC236}">
                <a16:creationId xmlns:a16="http://schemas.microsoft.com/office/drawing/2014/main" id="{A2120D25-5E9C-45DE-8731-0755CBE0587A}"/>
              </a:ext>
            </a:extLst>
          </p:cNvPr>
          <p:cNvSpPr>
            <a:spLocks noGrp="1"/>
          </p:cNvSpPr>
          <p:nvPr>
            <p:ph type="sldNum" sz="quarter" idx="12"/>
          </p:nvPr>
        </p:nvSpPr>
        <p:spPr/>
        <p:txBody>
          <a:bodyPr/>
          <a:lstStyle/>
          <a:p>
            <a:fld id="{8F70B212-7167-4CA9-9DEF-CA7FA42262B8}" type="slidenum">
              <a:rPr lang="en-MY" smtClean="0"/>
              <a:t>16</a:t>
            </a:fld>
            <a:endParaRPr lang="en-MY"/>
          </a:p>
        </p:txBody>
      </p:sp>
      <p:sp>
        <p:nvSpPr>
          <p:cNvPr id="6" name="Footer Placeholder 3">
            <a:extLst>
              <a:ext uri="{FF2B5EF4-FFF2-40B4-BE49-F238E27FC236}">
                <a16:creationId xmlns:a16="http://schemas.microsoft.com/office/drawing/2014/main" id="{57D98AE1-736D-C166-A5D3-73FA2D7C6129}"/>
              </a:ext>
            </a:extLst>
          </p:cNvPr>
          <p:cNvSpPr>
            <a:spLocks noGrp="1"/>
          </p:cNvSpPr>
          <p:nvPr>
            <p:ph type="ftr" sz="quarter" idx="11"/>
          </p:nvPr>
        </p:nvSpPr>
        <p:spPr>
          <a:xfrm>
            <a:off x="3814682" y="6356350"/>
            <a:ext cx="4114800" cy="365125"/>
          </a:xfrm>
        </p:spPr>
        <p:txBody>
          <a:bodyPr/>
          <a:lstStyle/>
          <a:p>
            <a:r>
              <a:rPr lang="en-US" dirty="0"/>
              <a:t>PIDE-PRIME TAX COMMISSION</a:t>
            </a:r>
          </a:p>
          <a:p>
            <a:r>
              <a:rPr lang="en-US" dirty="0"/>
              <a:t> TAXATION REFORMS: REVENUE WITH GROWTH</a:t>
            </a:r>
            <a:endParaRPr lang="en-MY" dirty="0"/>
          </a:p>
        </p:txBody>
      </p:sp>
      <p:sp>
        <p:nvSpPr>
          <p:cNvPr id="7" name="Title 1">
            <a:extLst>
              <a:ext uri="{FF2B5EF4-FFF2-40B4-BE49-F238E27FC236}">
                <a16:creationId xmlns:a16="http://schemas.microsoft.com/office/drawing/2014/main" id="{BBF13FF8-6B28-69F9-23C8-7DC593CB094F}"/>
              </a:ext>
            </a:extLst>
          </p:cNvPr>
          <p:cNvSpPr txBox="1">
            <a:spLocks/>
          </p:cNvSpPr>
          <p:nvPr/>
        </p:nvSpPr>
        <p:spPr>
          <a:xfrm>
            <a:off x="9310254" y="1257850"/>
            <a:ext cx="2729346" cy="461057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lgn="just">
              <a:buFont typeface="Arial" panose="020B0604020202020204" pitchFamily="34" charset="0"/>
              <a:buChar char="•"/>
            </a:pPr>
            <a:r>
              <a:rPr lang="en-US" sz="2200" b="1" dirty="0">
                <a:latin typeface="Times New Roman" panose="02020603050405020304" pitchFamily="18" charset="0"/>
                <a:cs typeface="Times New Roman" panose="02020603050405020304" pitchFamily="18" charset="0"/>
              </a:rPr>
              <a:t>Concessions and differential treatments lead to significant revenue losses and </a:t>
            </a:r>
            <a:r>
              <a:rPr lang="en-US" sz="2200" b="1" dirty="0" smtClean="0">
                <a:latin typeface="Times New Roman" panose="02020603050405020304" pitchFamily="18" charset="0"/>
                <a:cs typeface="Times New Roman" panose="02020603050405020304" pitchFamily="18" charset="0"/>
              </a:rPr>
              <a:t>distortions</a:t>
            </a:r>
          </a:p>
          <a:p>
            <a:pPr marL="457200" indent="-457200" algn="just">
              <a:buFont typeface="Arial" panose="020B0604020202020204" pitchFamily="34" charset="0"/>
              <a:buChar char="•"/>
            </a:pPr>
            <a:endParaRPr lang="en-US" sz="2200" b="1" dirty="0" smtClean="0">
              <a:latin typeface="Times New Roman" panose="02020603050405020304" pitchFamily="18" charset="0"/>
              <a:cs typeface="Times New Roman" panose="02020603050405020304" pitchFamily="18" charset="0"/>
            </a:endParaRPr>
          </a:p>
          <a:p>
            <a:pPr marL="457200" indent="-457200" algn="just">
              <a:buFont typeface="Arial" panose="020B0604020202020204" pitchFamily="34" charset="0"/>
              <a:buChar char="•"/>
            </a:pPr>
            <a:r>
              <a:rPr lang="en-US" sz="2200" b="1" dirty="0" smtClean="0">
                <a:latin typeface="Times New Roman" panose="02020603050405020304" pitchFamily="18" charset="0"/>
                <a:cs typeface="Times New Roman" panose="02020603050405020304" pitchFamily="18" charset="0"/>
              </a:rPr>
              <a:t>Taxes should be uniform</a:t>
            </a:r>
          </a:p>
          <a:p>
            <a:pPr marL="457200" indent="-457200" algn="just">
              <a:buFont typeface="Arial" panose="020B0604020202020204" pitchFamily="34" charset="0"/>
              <a:buChar char="•"/>
            </a:pPr>
            <a:endParaRPr lang="en-US" sz="2200" b="1" dirty="0" smtClean="0">
              <a:latin typeface="Times New Roman" panose="02020603050405020304" pitchFamily="18" charset="0"/>
              <a:cs typeface="Times New Roman" panose="02020603050405020304" pitchFamily="18" charset="0"/>
            </a:endParaRPr>
          </a:p>
          <a:p>
            <a:pPr marL="457200" indent="-457200" algn="just">
              <a:buFont typeface="Arial" panose="020B0604020202020204" pitchFamily="34" charset="0"/>
              <a:buChar char="•"/>
            </a:pPr>
            <a:r>
              <a:rPr lang="en-US" sz="2200" b="1" dirty="0" smtClean="0">
                <a:latin typeface="Times New Roman" panose="02020603050405020304" pitchFamily="18" charset="0"/>
                <a:cs typeface="Times New Roman" panose="02020603050405020304" pitchFamily="18" charset="0"/>
              </a:rPr>
              <a:t>Although all concessions can not be done away with, so it should be rationalized </a:t>
            </a:r>
            <a:endParaRPr lang="en-US" sz="2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495461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2696" y="1585438"/>
            <a:ext cx="2164805" cy="959547"/>
          </a:xfrm>
        </p:spPr>
        <p:txBody>
          <a:bodyPr anchor="b">
            <a:noAutofit/>
          </a:bodyPr>
          <a:lstStyle/>
          <a:p>
            <a:r>
              <a:rPr lang="en-US" sz="3000" b="1" dirty="0">
                <a:solidFill>
                  <a:srgbClr val="FF0000"/>
                </a:solidFill>
                <a:latin typeface="Aptos Display" panose="020B0004020202020204" pitchFamily="34" charset="0"/>
              </a:rPr>
              <a:t>Proposed Income Tax Slabs</a:t>
            </a:r>
          </a:p>
        </p:txBody>
      </p:sp>
      <p:sp>
        <p:nvSpPr>
          <p:cNvPr id="4" name="Slide Number Placeholder 3"/>
          <p:cNvSpPr>
            <a:spLocks noGrp="1"/>
          </p:cNvSpPr>
          <p:nvPr>
            <p:ph type="sldNum" sz="quarter" idx="12"/>
          </p:nvPr>
        </p:nvSpPr>
        <p:spPr/>
        <p:txBody>
          <a:bodyPr>
            <a:normAutofit/>
          </a:bodyPr>
          <a:lstStyle/>
          <a:p>
            <a:pPr>
              <a:spcAft>
                <a:spcPts val="600"/>
              </a:spcAft>
            </a:pPr>
            <a:fld id="{8F70B212-7167-4CA9-9DEF-CA7FA42262B8}" type="slidenum">
              <a:rPr lang="en-MY" smtClean="0"/>
              <a:pPr>
                <a:spcAft>
                  <a:spcPts val="600"/>
                </a:spcAft>
              </a:pPr>
              <a:t>17</a:t>
            </a:fld>
            <a:endParaRPr lang="en-MY"/>
          </a:p>
        </p:txBody>
      </p:sp>
      <p:sp>
        <p:nvSpPr>
          <p:cNvPr id="5" name="Footer Placeholder 3">
            <a:extLst>
              <a:ext uri="{FF2B5EF4-FFF2-40B4-BE49-F238E27FC236}">
                <a16:creationId xmlns:a16="http://schemas.microsoft.com/office/drawing/2014/main" id="{C6F7B3F5-B1D6-AD45-B1C8-0F166CBC1A85}"/>
              </a:ext>
            </a:extLst>
          </p:cNvPr>
          <p:cNvSpPr>
            <a:spLocks noGrp="1"/>
          </p:cNvSpPr>
          <p:nvPr>
            <p:ph type="ftr" sz="quarter" idx="11"/>
          </p:nvPr>
        </p:nvSpPr>
        <p:spPr>
          <a:xfrm>
            <a:off x="4355884" y="6356349"/>
            <a:ext cx="3480232" cy="365125"/>
          </a:xfrm>
        </p:spPr>
        <p:txBody>
          <a:bodyPr/>
          <a:lstStyle/>
          <a:p>
            <a:r>
              <a:rPr lang="en-US" dirty="0"/>
              <a:t>PIDE-PRIME TAX COMMISSION</a:t>
            </a:r>
          </a:p>
          <a:p>
            <a:r>
              <a:rPr lang="en-US" dirty="0"/>
              <a:t> TAXATION REFORMS: REVENUE WITH GROWTH</a:t>
            </a:r>
            <a:endParaRPr lang="en-MY" dirty="0"/>
          </a:p>
        </p:txBody>
      </p:sp>
      <p:graphicFrame>
        <p:nvGraphicFramePr>
          <p:cNvPr id="6" name="Table 5">
            <a:extLst>
              <a:ext uri="{FF2B5EF4-FFF2-40B4-BE49-F238E27FC236}">
                <a16:creationId xmlns:a16="http://schemas.microsoft.com/office/drawing/2014/main" id="{8B3586EB-E129-1658-0213-0A166EC0CD18}"/>
              </a:ext>
            </a:extLst>
          </p:cNvPr>
          <p:cNvGraphicFramePr>
            <a:graphicFrameLocks noGrp="1"/>
          </p:cNvGraphicFramePr>
          <p:nvPr>
            <p:extLst>
              <p:ext uri="{D42A27DB-BD31-4B8C-83A1-F6EECF244321}">
                <p14:modId xmlns:p14="http://schemas.microsoft.com/office/powerpoint/2010/main" val="665526178"/>
              </p:ext>
            </p:extLst>
          </p:nvPr>
        </p:nvGraphicFramePr>
        <p:xfrm>
          <a:off x="3086956" y="929437"/>
          <a:ext cx="8127999" cy="4485847"/>
        </p:xfrm>
        <a:graphic>
          <a:graphicData uri="http://schemas.openxmlformats.org/drawingml/2006/table">
            <a:tbl>
              <a:tblPr firstRow="1" bandRow="1">
                <a:tableStyleId>{5C22544A-7EE6-4342-B048-85BDC9FD1C3A}</a:tableStyleId>
              </a:tblPr>
              <a:tblGrid>
                <a:gridCol w="624348">
                  <a:extLst>
                    <a:ext uri="{9D8B030D-6E8A-4147-A177-3AD203B41FA5}">
                      <a16:colId xmlns:a16="http://schemas.microsoft.com/office/drawing/2014/main" val="1726647596"/>
                    </a:ext>
                  </a:extLst>
                </a:gridCol>
                <a:gridCol w="3550722">
                  <a:extLst>
                    <a:ext uri="{9D8B030D-6E8A-4147-A177-3AD203B41FA5}">
                      <a16:colId xmlns:a16="http://schemas.microsoft.com/office/drawing/2014/main" val="1471572015"/>
                    </a:ext>
                  </a:extLst>
                </a:gridCol>
                <a:gridCol w="3952929">
                  <a:extLst>
                    <a:ext uri="{9D8B030D-6E8A-4147-A177-3AD203B41FA5}">
                      <a16:colId xmlns:a16="http://schemas.microsoft.com/office/drawing/2014/main" val="254709759"/>
                    </a:ext>
                  </a:extLst>
                </a:gridCol>
              </a:tblGrid>
              <a:tr h="385709">
                <a:tc>
                  <a:txBody>
                    <a:bodyPr/>
                    <a:lstStyle/>
                    <a:p>
                      <a:endParaRPr lang="en-MY" dirty="0">
                        <a:latin typeface="Aptos" panose="020B0004020202020204" pitchFamily="34" charset="0"/>
                      </a:endParaRPr>
                    </a:p>
                  </a:txBody>
                  <a:tcPr/>
                </a:tc>
                <a:tc>
                  <a:txBody>
                    <a:bodyPr/>
                    <a:lstStyle/>
                    <a:p>
                      <a:r>
                        <a:rPr lang="en-SG" dirty="0">
                          <a:latin typeface="Aptos" panose="020B0004020202020204" pitchFamily="34" charset="0"/>
                        </a:rPr>
                        <a:t>Annual Taxable Income</a:t>
                      </a:r>
                      <a:endParaRPr lang="en-MY" dirty="0">
                        <a:latin typeface="Aptos" panose="020B0004020202020204" pitchFamily="34" charset="0"/>
                      </a:endParaRPr>
                    </a:p>
                  </a:txBody>
                  <a:tcPr/>
                </a:tc>
                <a:tc>
                  <a:txBody>
                    <a:bodyPr/>
                    <a:lstStyle/>
                    <a:p>
                      <a:r>
                        <a:rPr lang="en-SG" dirty="0" smtClean="0">
                          <a:latin typeface="Aptos" panose="020B0004020202020204" pitchFamily="34" charset="0"/>
                        </a:rPr>
                        <a:t>Marginal Tax Rates</a:t>
                      </a:r>
                      <a:endParaRPr lang="en-MY" dirty="0">
                        <a:latin typeface="Aptos" panose="020B0004020202020204" pitchFamily="34" charset="0"/>
                      </a:endParaRPr>
                    </a:p>
                  </a:txBody>
                  <a:tcPr/>
                </a:tc>
                <a:extLst>
                  <a:ext uri="{0D108BD9-81ED-4DB2-BD59-A6C34878D82A}">
                    <a16:rowId xmlns:a16="http://schemas.microsoft.com/office/drawing/2014/main" val="2856970640"/>
                  </a:ext>
                </a:extLst>
              </a:tr>
              <a:tr h="385709">
                <a:tc>
                  <a:txBody>
                    <a:bodyPr/>
                    <a:lstStyle/>
                    <a:p>
                      <a:pPr algn="ctr"/>
                      <a:r>
                        <a:rPr lang="en-SG" dirty="0">
                          <a:latin typeface="Aptos" panose="020B0004020202020204" pitchFamily="34" charset="0"/>
                        </a:rPr>
                        <a:t>1</a:t>
                      </a:r>
                      <a:endParaRPr lang="en-MY" dirty="0">
                        <a:latin typeface="Aptos" panose="020B0004020202020204" pitchFamily="34" charset="0"/>
                      </a:endParaRPr>
                    </a:p>
                  </a:txBody>
                  <a:tcPr anchor="ctr"/>
                </a:tc>
                <a:tc>
                  <a:txBody>
                    <a:bodyPr/>
                    <a:lstStyle/>
                    <a:p>
                      <a:r>
                        <a:rPr lang="en-SG" dirty="0">
                          <a:latin typeface="Aptos" panose="020B0004020202020204" pitchFamily="34" charset="0"/>
                        </a:rPr>
                        <a:t>Up Rs. 800,000</a:t>
                      </a:r>
                      <a:endParaRPr lang="en-MY" dirty="0">
                        <a:latin typeface="Aptos" panose="020B0004020202020204" pitchFamily="34" charset="0"/>
                      </a:endParaRPr>
                    </a:p>
                  </a:txBody>
                  <a:tcPr/>
                </a:tc>
                <a:tc>
                  <a:txBody>
                    <a:bodyPr/>
                    <a:lstStyle/>
                    <a:p>
                      <a:r>
                        <a:rPr lang="en-SG" dirty="0">
                          <a:latin typeface="Aptos" panose="020B0004020202020204" pitchFamily="34" charset="0"/>
                        </a:rPr>
                        <a:t>0%</a:t>
                      </a:r>
                      <a:endParaRPr lang="en-MY" dirty="0">
                        <a:latin typeface="Aptos" panose="020B0004020202020204" pitchFamily="34" charset="0"/>
                      </a:endParaRPr>
                    </a:p>
                  </a:txBody>
                  <a:tcPr/>
                </a:tc>
                <a:extLst>
                  <a:ext uri="{0D108BD9-81ED-4DB2-BD59-A6C34878D82A}">
                    <a16:rowId xmlns:a16="http://schemas.microsoft.com/office/drawing/2014/main" val="3425039600"/>
                  </a:ext>
                </a:extLst>
              </a:tr>
              <a:tr h="385709">
                <a:tc>
                  <a:txBody>
                    <a:bodyPr/>
                    <a:lstStyle/>
                    <a:p>
                      <a:pPr algn="ctr"/>
                      <a:r>
                        <a:rPr lang="en-SG" dirty="0">
                          <a:latin typeface="Aptos" panose="020B0004020202020204" pitchFamily="34" charset="0"/>
                        </a:rPr>
                        <a:t>2</a:t>
                      </a:r>
                      <a:endParaRPr lang="en-MY" dirty="0">
                        <a:latin typeface="Aptos" panose="020B0004020202020204" pitchFamily="34" charset="0"/>
                      </a:endParaRPr>
                    </a:p>
                  </a:txBody>
                  <a:tcPr anchor="ctr"/>
                </a:tc>
                <a:tc>
                  <a:txBody>
                    <a:bodyPr/>
                    <a:lstStyle/>
                    <a:p>
                      <a:r>
                        <a:rPr lang="en-SG" dirty="0">
                          <a:latin typeface="Aptos" panose="020B0004020202020204" pitchFamily="34" charset="0"/>
                        </a:rPr>
                        <a:t>Rs 800,0001 – </a:t>
                      </a:r>
                      <a:r>
                        <a:rPr lang="en-SG" dirty="0" err="1">
                          <a:latin typeface="Aptos" panose="020B0004020202020204" pitchFamily="34" charset="0"/>
                        </a:rPr>
                        <a:t>Rs</a:t>
                      </a:r>
                      <a:r>
                        <a:rPr lang="en-SG" dirty="0">
                          <a:latin typeface="Aptos" panose="020B0004020202020204" pitchFamily="34" charset="0"/>
                        </a:rPr>
                        <a:t> 2,400,000</a:t>
                      </a:r>
                      <a:endParaRPr lang="en-MY" dirty="0">
                        <a:latin typeface="Aptos" panose="020B0004020202020204" pitchFamily="34" charset="0"/>
                      </a:endParaRPr>
                    </a:p>
                  </a:txBody>
                  <a:tcPr/>
                </a:tc>
                <a:tc>
                  <a:txBody>
                    <a:bodyPr/>
                    <a:lstStyle/>
                    <a:p>
                      <a:r>
                        <a:rPr lang="en-SG" dirty="0">
                          <a:latin typeface="Aptos" panose="020B0004020202020204" pitchFamily="34" charset="0"/>
                        </a:rPr>
                        <a:t>5%</a:t>
                      </a:r>
                      <a:endParaRPr lang="en-MY" dirty="0">
                        <a:latin typeface="Aptos" panose="020B0004020202020204" pitchFamily="34" charset="0"/>
                      </a:endParaRPr>
                    </a:p>
                  </a:txBody>
                  <a:tcPr/>
                </a:tc>
                <a:extLst>
                  <a:ext uri="{0D108BD9-81ED-4DB2-BD59-A6C34878D82A}">
                    <a16:rowId xmlns:a16="http://schemas.microsoft.com/office/drawing/2014/main" val="1454625695"/>
                  </a:ext>
                </a:extLst>
              </a:tr>
              <a:tr h="665744">
                <a:tc>
                  <a:txBody>
                    <a:bodyPr/>
                    <a:lstStyle/>
                    <a:p>
                      <a:pPr algn="ctr"/>
                      <a:r>
                        <a:rPr lang="en-SG" dirty="0">
                          <a:latin typeface="Aptos" panose="020B0004020202020204" pitchFamily="34" charset="0"/>
                        </a:rPr>
                        <a:t>3</a:t>
                      </a:r>
                      <a:endParaRPr lang="en-MY" dirty="0">
                        <a:latin typeface="Aptos" panose="020B0004020202020204" pitchFamily="34" charset="0"/>
                      </a:endParaRPr>
                    </a:p>
                  </a:txBody>
                  <a:tcPr anchor="ctr"/>
                </a:tc>
                <a:tc>
                  <a:txBody>
                    <a:bodyPr/>
                    <a:lstStyle/>
                    <a:p>
                      <a:r>
                        <a:rPr lang="en-SG" dirty="0" err="1">
                          <a:latin typeface="Aptos" panose="020B0004020202020204" pitchFamily="34" charset="0"/>
                        </a:rPr>
                        <a:t>Rs</a:t>
                      </a:r>
                      <a:r>
                        <a:rPr lang="en-SG" dirty="0">
                          <a:latin typeface="Aptos" panose="020B0004020202020204" pitchFamily="34" charset="0"/>
                        </a:rPr>
                        <a:t> 2,400,001- Rs 4,800,000</a:t>
                      </a:r>
                      <a:endParaRPr lang="en-MY" dirty="0">
                        <a:latin typeface="Aptos" panose="020B0004020202020204" pitchFamily="34" charset="0"/>
                      </a:endParaRPr>
                    </a:p>
                  </a:txBody>
                  <a:tcPr/>
                </a:tc>
                <a:tc>
                  <a:txBody>
                    <a:bodyPr/>
                    <a:lstStyle/>
                    <a:p>
                      <a:r>
                        <a:rPr lang="en-SG" dirty="0" smtClean="0">
                          <a:latin typeface="Aptos" panose="020B0004020202020204" pitchFamily="34" charset="0"/>
                        </a:rPr>
                        <a:t>12.5%</a:t>
                      </a:r>
                      <a:endParaRPr lang="en-MY" dirty="0">
                        <a:latin typeface="Aptos" panose="020B0004020202020204" pitchFamily="34" charset="0"/>
                      </a:endParaRPr>
                    </a:p>
                  </a:txBody>
                  <a:tcPr/>
                </a:tc>
                <a:extLst>
                  <a:ext uri="{0D108BD9-81ED-4DB2-BD59-A6C34878D82A}">
                    <a16:rowId xmlns:a16="http://schemas.microsoft.com/office/drawing/2014/main" val="1780239187"/>
                  </a:ext>
                </a:extLst>
              </a:tr>
              <a:tr h="665744">
                <a:tc>
                  <a:txBody>
                    <a:bodyPr/>
                    <a:lstStyle/>
                    <a:p>
                      <a:pPr algn="ctr"/>
                      <a:r>
                        <a:rPr lang="en-SG" dirty="0">
                          <a:latin typeface="Aptos" panose="020B0004020202020204" pitchFamily="34" charset="0"/>
                        </a:rPr>
                        <a:t>4</a:t>
                      </a:r>
                      <a:endParaRPr lang="en-MY" dirty="0">
                        <a:latin typeface="Aptos" panose="020B0004020202020204" pitchFamily="34" charset="0"/>
                      </a:endParaRPr>
                    </a:p>
                  </a:txBody>
                  <a:tcPr anchor="ctr"/>
                </a:tc>
                <a:tc>
                  <a:txBody>
                    <a:bodyPr/>
                    <a:lstStyle/>
                    <a:p>
                      <a:r>
                        <a:rPr lang="en-SG" dirty="0">
                          <a:latin typeface="Aptos" panose="020B0004020202020204" pitchFamily="34" charset="0"/>
                        </a:rPr>
                        <a:t>Rs 4,800,001- Rs 9,600,000</a:t>
                      </a:r>
                      <a:endParaRPr lang="en-MY" dirty="0">
                        <a:latin typeface="Aptos" panose="020B0004020202020204" pitchFamily="34" charset="0"/>
                      </a:endParaRPr>
                    </a:p>
                  </a:txBody>
                  <a:tcPr/>
                </a:tc>
                <a:tc>
                  <a:txBody>
                    <a:bodyPr/>
                    <a:lstStyle/>
                    <a:p>
                      <a:r>
                        <a:rPr lang="en-SG" dirty="0" smtClean="0">
                          <a:latin typeface="Aptos" panose="020B0004020202020204" pitchFamily="34" charset="0"/>
                        </a:rPr>
                        <a:t>20%</a:t>
                      </a:r>
                      <a:endParaRPr lang="en-MY" dirty="0">
                        <a:latin typeface="Aptos" panose="020B0004020202020204" pitchFamily="34" charset="0"/>
                      </a:endParaRPr>
                    </a:p>
                  </a:txBody>
                  <a:tcPr/>
                </a:tc>
                <a:extLst>
                  <a:ext uri="{0D108BD9-81ED-4DB2-BD59-A6C34878D82A}">
                    <a16:rowId xmlns:a16="http://schemas.microsoft.com/office/drawing/2014/main" val="2330773364"/>
                  </a:ext>
                </a:extLst>
              </a:tr>
              <a:tr h="665744">
                <a:tc>
                  <a:txBody>
                    <a:bodyPr/>
                    <a:lstStyle/>
                    <a:p>
                      <a:pPr algn="ctr"/>
                      <a:r>
                        <a:rPr lang="en-SG" dirty="0">
                          <a:latin typeface="Aptos" panose="020B0004020202020204" pitchFamily="34" charset="0"/>
                        </a:rPr>
                        <a:t>5</a:t>
                      </a:r>
                      <a:endParaRPr lang="en-MY" dirty="0">
                        <a:latin typeface="Aptos" panose="020B0004020202020204" pitchFamily="34" charset="0"/>
                      </a:endParaRPr>
                    </a:p>
                  </a:txBody>
                  <a:tcPr anchor="ctr"/>
                </a:tc>
                <a:tc>
                  <a:txBody>
                    <a:bodyPr/>
                    <a:lstStyle/>
                    <a:p>
                      <a:r>
                        <a:rPr lang="en-SG" dirty="0">
                          <a:latin typeface="Aptos" panose="020B0004020202020204" pitchFamily="34" charset="0"/>
                        </a:rPr>
                        <a:t>Rs 9,600,001- Rs 30,000,000</a:t>
                      </a:r>
                      <a:endParaRPr lang="en-MY" dirty="0">
                        <a:latin typeface="Aptos" panose="020B0004020202020204" pitchFamily="34" charset="0"/>
                      </a:endParaRPr>
                    </a:p>
                  </a:txBody>
                  <a:tcPr/>
                </a:tc>
                <a:tc>
                  <a:txBody>
                    <a:bodyPr/>
                    <a:lstStyle/>
                    <a:p>
                      <a:r>
                        <a:rPr lang="en-SG" dirty="0" smtClean="0">
                          <a:latin typeface="Aptos" panose="020B0004020202020204" pitchFamily="34" charset="0"/>
                        </a:rPr>
                        <a:t>27.5%</a:t>
                      </a:r>
                      <a:endParaRPr lang="en-MY" dirty="0">
                        <a:latin typeface="Aptos" panose="020B0004020202020204" pitchFamily="34" charset="0"/>
                      </a:endParaRPr>
                    </a:p>
                  </a:txBody>
                  <a:tcPr/>
                </a:tc>
                <a:extLst>
                  <a:ext uri="{0D108BD9-81ED-4DB2-BD59-A6C34878D82A}">
                    <a16:rowId xmlns:a16="http://schemas.microsoft.com/office/drawing/2014/main" val="10592470"/>
                  </a:ext>
                </a:extLst>
              </a:tr>
              <a:tr h="665744">
                <a:tc>
                  <a:txBody>
                    <a:bodyPr/>
                    <a:lstStyle/>
                    <a:p>
                      <a:pPr algn="ctr"/>
                      <a:r>
                        <a:rPr lang="en-SG" dirty="0">
                          <a:latin typeface="Aptos" panose="020B0004020202020204" pitchFamily="34" charset="0"/>
                        </a:rPr>
                        <a:t>6</a:t>
                      </a:r>
                      <a:endParaRPr lang="en-MY" dirty="0">
                        <a:latin typeface="Aptos" panose="020B0004020202020204" pitchFamily="34" charset="0"/>
                      </a:endParaRPr>
                    </a:p>
                  </a:txBody>
                  <a:tcPr anchor="ctr"/>
                </a:tc>
                <a:tc>
                  <a:txBody>
                    <a:bodyPr/>
                    <a:lstStyle/>
                    <a:p>
                      <a:r>
                        <a:rPr lang="en-SG" dirty="0">
                          <a:latin typeface="Aptos" panose="020B0004020202020204" pitchFamily="34" charset="0"/>
                        </a:rPr>
                        <a:t>Amount exceeding Rs 30,000,000</a:t>
                      </a:r>
                      <a:endParaRPr lang="en-MY" dirty="0">
                        <a:latin typeface="Aptos" panose="020B0004020202020204" pitchFamily="34" charset="0"/>
                      </a:endParaRPr>
                    </a:p>
                  </a:txBody>
                  <a:tcPr/>
                </a:tc>
                <a:tc>
                  <a:txBody>
                    <a:bodyPr/>
                    <a:lstStyle/>
                    <a:p>
                      <a:r>
                        <a:rPr lang="en-SG" dirty="0" smtClean="0">
                          <a:latin typeface="Aptos" panose="020B0004020202020204" pitchFamily="34" charset="0"/>
                        </a:rPr>
                        <a:t>35%</a:t>
                      </a:r>
                      <a:endParaRPr lang="en-MY" dirty="0">
                        <a:latin typeface="Aptos" panose="020B0004020202020204" pitchFamily="34" charset="0"/>
                      </a:endParaRPr>
                    </a:p>
                  </a:txBody>
                  <a:tcPr/>
                </a:tc>
                <a:extLst>
                  <a:ext uri="{0D108BD9-81ED-4DB2-BD59-A6C34878D82A}">
                    <a16:rowId xmlns:a16="http://schemas.microsoft.com/office/drawing/2014/main" val="345711260"/>
                  </a:ext>
                </a:extLst>
              </a:tr>
              <a:tr h="665744">
                <a:tc gridSpan="3">
                  <a:txBody>
                    <a:bodyPr/>
                    <a:lstStyle/>
                    <a:p>
                      <a:pPr algn="l"/>
                      <a:r>
                        <a:rPr lang="en-MY" sz="1400" dirty="0" smtClean="0">
                          <a:latin typeface="Aptos" panose="020B0004020202020204" pitchFamily="34" charset="0"/>
                        </a:rPr>
                        <a:t>For simplicity</a:t>
                      </a:r>
                      <a:r>
                        <a:rPr lang="en-MY" sz="1400" baseline="0" dirty="0" smtClean="0">
                          <a:latin typeface="Aptos" panose="020B0004020202020204" pitchFamily="34" charset="0"/>
                        </a:rPr>
                        <a:t> fixed rates are dropped. Calculating tax liability for each slab and adding results in the same value.</a:t>
                      </a:r>
                      <a:endParaRPr lang="en-MY" sz="1400" dirty="0">
                        <a:latin typeface="Aptos" panose="020B0004020202020204" pitchFamily="34" charset="0"/>
                      </a:endParaRPr>
                    </a:p>
                  </a:txBody>
                  <a:tcPr anchor="ctr"/>
                </a:tc>
                <a:tc hMerge="1">
                  <a:txBody>
                    <a:bodyPr/>
                    <a:lstStyle/>
                    <a:p>
                      <a:endParaRPr lang="en-MY" dirty="0">
                        <a:latin typeface="Aptos" panose="020B0004020202020204" pitchFamily="34" charset="0"/>
                      </a:endParaRPr>
                    </a:p>
                  </a:txBody>
                  <a:tcPr/>
                </a:tc>
                <a:tc hMerge="1">
                  <a:txBody>
                    <a:bodyPr/>
                    <a:lstStyle/>
                    <a:p>
                      <a:endParaRPr lang="en-MY" dirty="0">
                        <a:latin typeface="Aptos" panose="020B0004020202020204" pitchFamily="34" charset="0"/>
                      </a:endParaRPr>
                    </a:p>
                  </a:txBody>
                  <a:tcPr/>
                </a:tc>
                <a:extLst>
                  <a:ext uri="{0D108BD9-81ED-4DB2-BD59-A6C34878D82A}">
                    <a16:rowId xmlns:a16="http://schemas.microsoft.com/office/drawing/2014/main" val="1462695158"/>
                  </a:ext>
                </a:extLst>
              </a:tr>
            </a:tbl>
          </a:graphicData>
        </a:graphic>
      </p:graphicFrame>
    </p:spTree>
    <p:extLst>
      <p:ext uri="{BB962C8B-B14F-4D97-AF65-F5344CB8AC3E}">
        <p14:creationId xmlns:p14="http://schemas.microsoft.com/office/powerpoint/2010/main" val="16565591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508071"/>
            <a:ext cx="10363200" cy="1068779"/>
          </a:xfrm>
        </p:spPr>
        <p:txBody>
          <a:bodyPr>
            <a:normAutofit fontScale="90000"/>
          </a:bodyPr>
          <a:lstStyle/>
          <a:p>
            <a:r>
              <a:rPr lang="en-US" b="1" dirty="0">
                <a:solidFill>
                  <a:srgbClr val="FF0000"/>
                </a:solidFill>
                <a:latin typeface="Aptos Display" panose="020B0004020202020204" pitchFamily="34" charset="0"/>
              </a:rPr>
              <a:t>Proposed slabs merge salaried with individuals/</a:t>
            </a:r>
            <a:r>
              <a:rPr lang="en-US" b="1" dirty="0" err="1">
                <a:solidFill>
                  <a:srgbClr val="FF0000"/>
                </a:solidFill>
                <a:latin typeface="Aptos Display" panose="020B0004020202020204" pitchFamily="34" charset="0"/>
              </a:rPr>
              <a:t>AoP</a:t>
            </a:r>
            <a:r>
              <a:rPr lang="en-US" b="1" dirty="0">
                <a:solidFill>
                  <a:srgbClr val="FF0000"/>
                </a:solidFill>
                <a:latin typeface="Aptos Display" panose="020B0004020202020204" pitchFamily="34" charset="0"/>
              </a:rPr>
              <a:t> and are more progressive</a:t>
            </a:r>
          </a:p>
        </p:txBody>
      </p:sp>
      <p:sp>
        <p:nvSpPr>
          <p:cNvPr id="4" name="Slide Number Placeholder 3"/>
          <p:cNvSpPr>
            <a:spLocks noGrp="1"/>
          </p:cNvSpPr>
          <p:nvPr>
            <p:ph type="sldNum" sz="quarter" idx="12"/>
          </p:nvPr>
        </p:nvSpPr>
        <p:spPr/>
        <p:txBody>
          <a:bodyPr/>
          <a:lstStyle/>
          <a:p>
            <a:fld id="{8F70B212-7167-4CA9-9DEF-CA7FA42262B8}" type="slidenum">
              <a:rPr lang="en-MY" smtClean="0"/>
              <a:t>18</a:t>
            </a:fld>
            <a:endParaRPr lang="en-MY"/>
          </a:p>
        </p:txBody>
      </p:sp>
      <p:sp>
        <p:nvSpPr>
          <p:cNvPr id="6" name="Footer Placeholder 3">
            <a:extLst>
              <a:ext uri="{FF2B5EF4-FFF2-40B4-BE49-F238E27FC236}">
                <a16:creationId xmlns:a16="http://schemas.microsoft.com/office/drawing/2014/main" id="{3456621B-45F7-53E4-D19B-98585535446A}"/>
              </a:ext>
            </a:extLst>
          </p:cNvPr>
          <p:cNvSpPr>
            <a:spLocks noGrp="1"/>
          </p:cNvSpPr>
          <p:nvPr>
            <p:ph type="ftr" sz="quarter" idx="11"/>
          </p:nvPr>
        </p:nvSpPr>
        <p:spPr>
          <a:xfrm>
            <a:off x="3814682" y="6356350"/>
            <a:ext cx="4114800" cy="365125"/>
          </a:xfrm>
        </p:spPr>
        <p:txBody>
          <a:bodyPr/>
          <a:lstStyle/>
          <a:p>
            <a:r>
              <a:rPr lang="en-US" dirty="0"/>
              <a:t>PIDE-PRIME TAX COMMISSION</a:t>
            </a:r>
          </a:p>
          <a:p>
            <a:r>
              <a:rPr lang="en-US" dirty="0"/>
              <a:t> TAXATION REFORMS: REVENUE WITH GROWTH</a:t>
            </a:r>
            <a:endParaRPr lang="en-MY" dirty="0"/>
          </a:p>
        </p:txBody>
      </p:sp>
      <p:graphicFrame>
        <p:nvGraphicFramePr>
          <p:cNvPr id="9" name="Chart 8"/>
          <p:cNvGraphicFramePr>
            <a:graphicFrameLocks/>
          </p:cNvGraphicFramePr>
          <p:nvPr>
            <p:extLst>
              <p:ext uri="{D42A27DB-BD31-4B8C-83A1-F6EECF244321}">
                <p14:modId xmlns:p14="http://schemas.microsoft.com/office/powerpoint/2010/main" val="2571807641"/>
              </p:ext>
            </p:extLst>
          </p:nvPr>
        </p:nvGraphicFramePr>
        <p:xfrm>
          <a:off x="581891" y="1842135"/>
          <a:ext cx="11087100" cy="443397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672671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14282" y="693386"/>
            <a:ext cx="10515600" cy="603249"/>
          </a:xfrm>
        </p:spPr>
        <p:txBody>
          <a:bodyPr>
            <a:normAutofit fontScale="90000"/>
          </a:bodyPr>
          <a:lstStyle/>
          <a:p>
            <a:r>
              <a:rPr lang="en-US" b="1" dirty="0">
                <a:solidFill>
                  <a:srgbClr val="FF0000"/>
                </a:solidFill>
                <a:latin typeface="Aptos Display" panose="020B0004020202020204" pitchFamily="34" charset="0"/>
              </a:rPr>
              <a:t>Benefits from Direct Tax Reforms </a:t>
            </a:r>
          </a:p>
        </p:txBody>
      </p:sp>
      <p:sp>
        <p:nvSpPr>
          <p:cNvPr id="3" name="Content Placeholder 2"/>
          <p:cNvSpPr>
            <a:spLocks noGrp="1"/>
          </p:cNvSpPr>
          <p:nvPr>
            <p:ph idx="1"/>
          </p:nvPr>
        </p:nvSpPr>
        <p:spPr>
          <a:xfrm>
            <a:off x="56142" y="1911801"/>
            <a:ext cx="11734800" cy="4375522"/>
          </a:xfrm>
        </p:spPr>
        <p:txBody>
          <a:bodyPr>
            <a:normAutofit/>
          </a:bodyPr>
          <a:lstStyle/>
          <a:p>
            <a:pPr lvl="1">
              <a:spcBef>
                <a:spcPts val="1200"/>
              </a:spcBef>
            </a:pPr>
            <a:r>
              <a:rPr lang="en-US" dirty="0">
                <a:latin typeface="Aptos" panose="020B0004020202020204" pitchFamily="34" charset="0"/>
              </a:rPr>
              <a:t>Withholding Taxes at Import/export stage, utilities and on non-income transactions gradually reduced; 1</a:t>
            </a:r>
            <a:r>
              <a:rPr lang="en-US" baseline="30000" dirty="0">
                <a:latin typeface="Aptos" panose="020B0004020202020204" pitchFamily="34" charset="0"/>
              </a:rPr>
              <a:t>st</a:t>
            </a:r>
            <a:r>
              <a:rPr lang="en-US" dirty="0">
                <a:latin typeface="Aptos" panose="020B0004020202020204" pitchFamily="34" charset="0"/>
              </a:rPr>
              <a:t> year by </a:t>
            </a:r>
            <a:r>
              <a:rPr lang="en-US" b="1" dirty="0">
                <a:latin typeface="Aptos" panose="020B0004020202020204" pitchFamily="34" charset="0"/>
              </a:rPr>
              <a:t>20%</a:t>
            </a:r>
            <a:r>
              <a:rPr lang="en-US" dirty="0">
                <a:latin typeface="Aptos" panose="020B0004020202020204" pitchFamily="34" charset="0"/>
              </a:rPr>
              <a:t>, 2</a:t>
            </a:r>
            <a:r>
              <a:rPr lang="en-US" baseline="30000" dirty="0">
                <a:latin typeface="Aptos" panose="020B0004020202020204" pitchFamily="34" charset="0"/>
              </a:rPr>
              <a:t>nd</a:t>
            </a:r>
            <a:r>
              <a:rPr lang="en-US" dirty="0">
                <a:latin typeface="Aptos" panose="020B0004020202020204" pitchFamily="34" charset="0"/>
              </a:rPr>
              <a:t> by </a:t>
            </a:r>
            <a:r>
              <a:rPr lang="en-US" b="1" dirty="0">
                <a:latin typeface="Aptos" panose="020B0004020202020204" pitchFamily="34" charset="0"/>
              </a:rPr>
              <a:t>40%</a:t>
            </a:r>
            <a:r>
              <a:rPr lang="en-US" dirty="0">
                <a:latin typeface="Aptos" panose="020B0004020202020204" pitchFamily="34" charset="0"/>
              </a:rPr>
              <a:t> and third by </a:t>
            </a:r>
            <a:r>
              <a:rPr lang="en-US" b="1" dirty="0">
                <a:latin typeface="Aptos" panose="020B0004020202020204" pitchFamily="34" charset="0"/>
              </a:rPr>
              <a:t>50%. </a:t>
            </a:r>
          </a:p>
          <a:p>
            <a:pPr lvl="1">
              <a:spcBef>
                <a:spcPts val="1200"/>
              </a:spcBef>
            </a:pPr>
            <a:r>
              <a:rPr lang="en-US" dirty="0">
                <a:latin typeface="Aptos" panose="020B0004020202020204" pitchFamily="34" charset="0"/>
              </a:rPr>
              <a:t>Reduction in WHT would bring an economic growth of direct taxes by </a:t>
            </a:r>
            <a:r>
              <a:rPr lang="en-US" b="1" dirty="0">
                <a:latin typeface="Aptos" panose="020B0004020202020204" pitchFamily="34" charset="0"/>
              </a:rPr>
              <a:t>0.14%</a:t>
            </a:r>
            <a:r>
              <a:rPr lang="en-US" dirty="0">
                <a:latin typeface="Aptos" panose="020B0004020202020204" pitchFamily="34" charset="0"/>
              </a:rPr>
              <a:t> in GDP (PIDE, 2020).</a:t>
            </a:r>
          </a:p>
          <a:p>
            <a:pPr lvl="1">
              <a:spcBef>
                <a:spcPts val="1200"/>
              </a:spcBef>
            </a:pPr>
            <a:r>
              <a:rPr lang="en-US" dirty="0">
                <a:latin typeface="Aptos" panose="020B0004020202020204" pitchFamily="34" charset="0"/>
              </a:rPr>
              <a:t>Policy gap of </a:t>
            </a:r>
            <a:r>
              <a:rPr lang="en-US" dirty="0" err="1">
                <a:latin typeface="Aptos" panose="020B0004020202020204" pitchFamily="34" charset="0"/>
              </a:rPr>
              <a:t>Rs</a:t>
            </a:r>
            <a:r>
              <a:rPr lang="en-US" dirty="0">
                <a:latin typeface="Aptos" panose="020B0004020202020204" pitchFamily="34" charset="0"/>
              </a:rPr>
              <a:t>. 424 Billion (FBR expenditure reports); reforms leads to </a:t>
            </a:r>
            <a:r>
              <a:rPr lang="en-US" b="1" dirty="0">
                <a:latin typeface="Aptos" panose="020B0004020202020204" pitchFamily="34" charset="0"/>
              </a:rPr>
              <a:t>10%</a:t>
            </a:r>
            <a:r>
              <a:rPr lang="en-US" dirty="0">
                <a:latin typeface="Aptos" panose="020B0004020202020204" pitchFamily="34" charset="0"/>
              </a:rPr>
              <a:t> reduction; focusing on exemption from total income category </a:t>
            </a:r>
          </a:p>
          <a:p>
            <a:pPr lvl="1">
              <a:spcBef>
                <a:spcPts val="1200"/>
              </a:spcBef>
            </a:pPr>
            <a:r>
              <a:rPr lang="en-US" dirty="0">
                <a:latin typeface="Aptos" panose="020B0004020202020204" pitchFamily="34" charset="0"/>
              </a:rPr>
              <a:t>Compliance gap (FBR tax gap reports) Rs. 730 Billion; reforms leads to 5</a:t>
            </a:r>
            <a:r>
              <a:rPr lang="en-US" b="1" dirty="0">
                <a:latin typeface="Aptos" panose="020B0004020202020204" pitchFamily="34" charset="0"/>
              </a:rPr>
              <a:t>% </a:t>
            </a:r>
            <a:r>
              <a:rPr lang="en-US" dirty="0">
                <a:latin typeface="Aptos" panose="020B0004020202020204" pitchFamily="34" charset="0"/>
              </a:rPr>
              <a:t>reduction (mandatory filing as per income tax ordinance 2001).</a:t>
            </a:r>
          </a:p>
        </p:txBody>
      </p:sp>
      <p:sp>
        <p:nvSpPr>
          <p:cNvPr id="5" name="Slide Number Placeholder 4">
            <a:extLst>
              <a:ext uri="{FF2B5EF4-FFF2-40B4-BE49-F238E27FC236}">
                <a16:creationId xmlns:a16="http://schemas.microsoft.com/office/drawing/2014/main" id="{4F94C715-CE31-08BC-CA27-48E805AF52A9}"/>
              </a:ext>
            </a:extLst>
          </p:cNvPr>
          <p:cNvSpPr>
            <a:spLocks noGrp="1"/>
          </p:cNvSpPr>
          <p:nvPr>
            <p:ph type="sldNum" sz="quarter" idx="12"/>
          </p:nvPr>
        </p:nvSpPr>
        <p:spPr/>
        <p:txBody>
          <a:bodyPr/>
          <a:lstStyle/>
          <a:p>
            <a:fld id="{8F70B212-7167-4CA9-9DEF-CA7FA42262B8}" type="slidenum">
              <a:rPr lang="en-MY" smtClean="0"/>
              <a:t>19</a:t>
            </a:fld>
            <a:endParaRPr lang="en-MY"/>
          </a:p>
        </p:txBody>
      </p:sp>
      <p:sp>
        <p:nvSpPr>
          <p:cNvPr id="6" name="Footer Placeholder 3">
            <a:extLst>
              <a:ext uri="{FF2B5EF4-FFF2-40B4-BE49-F238E27FC236}">
                <a16:creationId xmlns:a16="http://schemas.microsoft.com/office/drawing/2014/main" id="{46C81D15-3567-4689-E4E3-AF249F964BAA}"/>
              </a:ext>
            </a:extLst>
          </p:cNvPr>
          <p:cNvSpPr>
            <a:spLocks noGrp="1"/>
          </p:cNvSpPr>
          <p:nvPr>
            <p:ph type="ftr" sz="quarter" idx="11"/>
          </p:nvPr>
        </p:nvSpPr>
        <p:spPr>
          <a:xfrm>
            <a:off x="3814682" y="6356350"/>
            <a:ext cx="4114800" cy="365125"/>
          </a:xfrm>
        </p:spPr>
        <p:txBody>
          <a:bodyPr/>
          <a:lstStyle/>
          <a:p>
            <a:r>
              <a:rPr lang="en-US" dirty="0"/>
              <a:t>PIDE-PRIME TAX COMMISSION</a:t>
            </a:r>
          </a:p>
          <a:p>
            <a:r>
              <a:rPr lang="en-US" dirty="0"/>
              <a:t> TAXATION REFORMS: REVENUE WITH GROWTH</a:t>
            </a:r>
            <a:endParaRPr lang="en-MY" dirty="0"/>
          </a:p>
        </p:txBody>
      </p:sp>
    </p:spTree>
    <p:extLst>
      <p:ext uri="{BB962C8B-B14F-4D97-AF65-F5344CB8AC3E}">
        <p14:creationId xmlns:p14="http://schemas.microsoft.com/office/powerpoint/2010/main" val="40689226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Customs and tariffs </a:t>
            </a:r>
          </a:p>
        </p:txBody>
      </p:sp>
      <p:sp>
        <p:nvSpPr>
          <p:cNvPr id="6" name="Subtitle 5">
            <a:extLst>
              <a:ext uri="{FF2B5EF4-FFF2-40B4-BE49-F238E27FC236}">
                <a16:creationId xmlns:a16="http://schemas.microsoft.com/office/drawing/2014/main" id="{38063386-7FFF-0A5C-AEF9-50E05E0D6584}"/>
              </a:ext>
            </a:extLst>
          </p:cNvPr>
          <p:cNvSpPr>
            <a:spLocks noGrp="1"/>
          </p:cNvSpPr>
          <p:nvPr>
            <p:ph type="subTitle" idx="1"/>
          </p:nvPr>
        </p:nvSpPr>
        <p:spPr/>
        <p:txBody>
          <a:bodyPr>
            <a:normAutofit/>
          </a:bodyPr>
          <a:lstStyle/>
          <a:p>
            <a:r>
              <a:rPr lang="en-US" sz="3200" dirty="0"/>
              <a:t>The need for an open economy </a:t>
            </a:r>
          </a:p>
        </p:txBody>
      </p:sp>
      <p:sp>
        <p:nvSpPr>
          <p:cNvPr id="4" name="Footer Placeholder 3"/>
          <p:cNvSpPr>
            <a:spLocks noGrp="1"/>
          </p:cNvSpPr>
          <p:nvPr>
            <p:ph type="ftr" sz="quarter" idx="11"/>
          </p:nvPr>
        </p:nvSpPr>
        <p:spPr/>
        <p:txBody>
          <a:bodyPr/>
          <a:lstStyle/>
          <a:p>
            <a:r>
              <a:rPr lang="en-US"/>
              <a:t>PIDE-PRIME TAX COMMISSION- TAXATION REFORMS: REVENUE WITH GROWTH</a:t>
            </a:r>
            <a:endParaRPr lang="en-MY"/>
          </a:p>
        </p:txBody>
      </p:sp>
      <p:sp>
        <p:nvSpPr>
          <p:cNvPr id="5" name="Slide Number Placeholder 4"/>
          <p:cNvSpPr>
            <a:spLocks noGrp="1"/>
          </p:cNvSpPr>
          <p:nvPr>
            <p:ph type="sldNum" sz="quarter" idx="12"/>
          </p:nvPr>
        </p:nvSpPr>
        <p:spPr/>
        <p:txBody>
          <a:bodyPr/>
          <a:lstStyle/>
          <a:p>
            <a:fld id="{8F70B212-7167-4CA9-9DEF-CA7FA42262B8}" type="slidenum">
              <a:rPr lang="en-MY" smtClean="0"/>
              <a:t>2</a:t>
            </a:fld>
            <a:endParaRPr lang="en-MY"/>
          </a:p>
        </p:txBody>
      </p:sp>
    </p:spTree>
    <p:extLst>
      <p:ext uri="{BB962C8B-B14F-4D97-AF65-F5344CB8AC3E}">
        <p14:creationId xmlns:p14="http://schemas.microsoft.com/office/powerpoint/2010/main" val="2915879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8153400" y="1128094"/>
            <a:ext cx="3434180" cy="1415270"/>
          </a:xfrm>
        </p:spPr>
        <p:txBody>
          <a:bodyPr anchor="t">
            <a:normAutofit/>
          </a:bodyPr>
          <a:lstStyle/>
          <a:p>
            <a:r>
              <a:rPr lang="en-US" sz="3200" b="1" dirty="0">
                <a:solidFill>
                  <a:srgbClr val="FF0000"/>
                </a:solidFill>
                <a:latin typeface="Aptos Display" panose="020B0004020202020204" pitchFamily="34" charset="0"/>
              </a:rPr>
              <a:t>Personal Income Tax under different heads to be merged </a:t>
            </a:r>
          </a:p>
        </p:txBody>
      </p:sp>
      <p:sp>
        <p:nvSpPr>
          <p:cNvPr id="3" name="Content Placeholder 2"/>
          <p:cNvSpPr>
            <a:spLocks noGrp="1"/>
          </p:cNvSpPr>
          <p:nvPr>
            <p:ph idx="1"/>
          </p:nvPr>
        </p:nvSpPr>
        <p:spPr>
          <a:xfrm>
            <a:off x="8153400" y="2676142"/>
            <a:ext cx="3434180" cy="3599019"/>
          </a:xfrm>
        </p:spPr>
        <p:txBody>
          <a:bodyPr>
            <a:normAutofit/>
          </a:bodyPr>
          <a:lstStyle/>
          <a:p>
            <a:pPr lvl="1"/>
            <a:r>
              <a:rPr lang="en-US" sz="2000" dirty="0">
                <a:latin typeface="Aptos" panose="020B0004020202020204" pitchFamily="34" charset="0"/>
              </a:rPr>
              <a:t>Dividend income, rental income, prize money, petrol pumps, commission and Profit on debt treated as income.</a:t>
            </a:r>
          </a:p>
          <a:p>
            <a:pPr lvl="1"/>
            <a:r>
              <a:rPr lang="en-US" sz="2000" dirty="0">
                <a:latin typeface="Aptos" panose="020B0004020202020204" pitchFamily="34" charset="0"/>
              </a:rPr>
              <a:t>Tax liability estimated with average rate of </a:t>
            </a:r>
            <a:r>
              <a:rPr lang="en-US" sz="2000" b="1" dirty="0">
                <a:latin typeface="Aptos" panose="020B0004020202020204" pitchFamily="34" charset="0"/>
              </a:rPr>
              <a:t>17.5%</a:t>
            </a:r>
            <a:endParaRPr lang="en-US" sz="2000" dirty="0">
              <a:latin typeface="Aptos" panose="020B0004020202020204" pitchFamily="34" charset="0"/>
            </a:endParaRPr>
          </a:p>
        </p:txBody>
      </p:sp>
      <p:graphicFrame>
        <p:nvGraphicFramePr>
          <p:cNvPr id="4" name="Chart 3"/>
          <p:cNvGraphicFramePr>
            <a:graphicFrameLocks/>
          </p:cNvGraphicFramePr>
          <p:nvPr/>
        </p:nvGraphicFramePr>
        <p:xfrm>
          <a:off x="669235" y="702366"/>
          <a:ext cx="6221895" cy="5459890"/>
        </p:xfrm>
        <a:graphic>
          <a:graphicData uri="http://schemas.openxmlformats.org/drawingml/2006/chart">
            <c:chart xmlns:c="http://schemas.openxmlformats.org/drawingml/2006/chart" xmlns:r="http://schemas.openxmlformats.org/officeDocument/2006/relationships" r:id="rId2"/>
          </a:graphicData>
        </a:graphic>
      </p:graphicFrame>
      <p:sp>
        <p:nvSpPr>
          <p:cNvPr id="6" name="Slide Number Placeholder 5">
            <a:extLst>
              <a:ext uri="{FF2B5EF4-FFF2-40B4-BE49-F238E27FC236}">
                <a16:creationId xmlns:a16="http://schemas.microsoft.com/office/drawing/2014/main" id="{810D20C7-CF57-F17B-7D02-996B3EB315EE}"/>
              </a:ext>
            </a:extLst>
          </p:cNvPr>
          <p:cNvSpPr>
            <a:spLocks noGrp="1"/>
          </p:cNvSpPr>
          <p:nvPr>
            <p:ph type="sldNum" sz="quarter" idx="12"/>
          </p:nvPr>
        </p:nvSpPr>
        <p:spPr/>
        <p:txBody>
          <a:bodyPr/>
          <a:lstStyle/>
          <a:p>
            <a:fld id="{8F70B212-7167-4CA9-9DEF-CA7FA42262B8}" type="slidenum">
              <a:rPr lang="en-MY" smtClean="0"/>
              <a:t>20</a:t>
            </a:fld>
            <a:endParaRPr lang="en-MY"/>
          </a:p>
        </p:txBody>
      </p:sp>
      <p:sp>
        <p:nvSpPr>
          <p:cNvPr id="7" name="Footer Placeholder 3">
            <a:extLst>
              <a:ext uri="{FF2B5EF4-FFF2-40B4-BE49-F238E27FC236}">
                <a16:creationId xmlns:a16="http://schemas.microsoft.com/office/drawing/2014/main" id="{B5FBFCD0-7FD2-937C-EFBB-236A9A8764B3}"/>
              </a:ext>
            </a:extLst>
          </p:cNvPr>
          <p:cNvSpPr>
            <a:spLocks noGrp="1"/>
          </p:cNvSpPr>
          <p:nvPr>
            <p:ph type="ftr" sz="quarter" idx="11"/>
          </p:nvPr>
        </p:nvSpPr>
        <p:spPr>
          <a:xfrm>
            <a:off x="3814682" y="6356350"/>
            <a:ext cx="4114800" cy="365125"/>
          </a:xfrm>
        </p:spPr>
        <p:txBody>
          <a:bodyPr/>
          <a:lstStyle/>
          <a:p>
            <a:r>
              <a:rPr lang="en-US" dirty="0"/>
              <a:t>PIDE-PRIME TAX COMMISSION</a:t>
            </a:r>
          </a:p>
          <a:p>
            <a:r>
              <a:rPr lang="en-US" dirty="0"/>
              <a:t> TAXATION REFORMS: REVENUE WITH GROWTH</a:t>
            </a:r>
            <a:endParaRPr lang="en-MY" dirty="0"/>
          </a:p>
        </p:txBody>
      </p:sp>
    </p:spTree>
    <p:extLst>
      <p:ext uri="{BB962C8B-B14F-4D97-AF65-F5344CB8AC3E}">
        <p14:creationId xmlns:p14="http://schemas.microsoft.com/office/powerpoint/2010/main" val="25417603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3440" y="649224"/>
            <a:ext cx="4818888" cy="1481328"/>
          </a:xfrm>
        </p:spPr>
        <p:txBody>
          <a:bodyPr anchor="b">
            <a:normAutofit fontScale="90000"/>
          </a:bodyPr>
          <a:lstStyle/>
          <a:p>
            <a:r>
              <a:rPr lang="en-US" sz="4600" b="1" dirty="0">
                <a:solidFill>
                  <a:srgbClr val="FF0000"/>
                </a:solidFill>
                <a:latin typeface="Aptos Display" panose="020B0004020202020204" pitchFamily="34" charset="0"/>
              </a:rPr>
              <a:t>Direct Tax Reforms to result in higher tax revenue </a:t>
            </a:r>
          </a:p>
        </p:txBody>
      </p:sp>
      <p:sp>
        <p:nvSpPr>
          <p:cNvPr id="3" name="Content Placeholder 2"/>
          <p:cNvSpPr>
            <a:spLocks noGrp="1"/>
          </p:cNvSpPr>
          <p:nvPr>
            <p:ph idx="1"/>
          </p:nvPr>
        </p:nvSpPr>
        <p:spPr>
          <a:xfrm>
            <a:off x="633984" y="2268982"/>
            <a:ext cx="4818888" cy="3547872"/>
          </a:xfrm>
        </p:spPr>
        <p:txBody>
          <a:bodyPr anchor="t">
            <a:normAutofit/>
          </a:bodyPr>
          <a:lstStyle/>
          <a:p>
            <a:pPr lvl="1"/>
            <a:r>
              <a:rPr lang="en-US" sz="2000" dirty="0">
                <a:latin typeface="Aptos" panose="020B0004020202020204" pitchFamily="34" charset="0"/>
              </a:rPr>
              <a:t>Individual/AOP/Companies tax collection with returns would increase because of:</a:t>
            </a:r>
          </a:p>
          <a:p>
            <a:pPr lvl="2"/>
            <a:r>
              <a:rPr lang="en-US" dirty="0">
                <a:latin typeface="Aptos" panose="020B0004020202020204" pitchFamily="34" charset="0"/>
              </a:rPr>
              <a:t>Filer non filer distinction abolishment </a:t>
            </a:r>
          </a:p>
          <a:p>
            <a:pPr lvl="2"/>
            <a:r>
              <a:rPr lang="en-US" dirty="0">
                <a:latin typeface="Aptos" panose="020B0004020202020204" pitchFamily="34" charset="0"/>
              </a:rPr>
              <a:t>Ease of filing of returns, </a:t>
            </a:r>
          </a:p>
          <a:p>
            <a:pPr lvl="2"/>
            <a:r>
              <a:rPr lang="en-US" dirty="0">
                <a:latin typeface="Aptos" panose="020B0004020202020204" pitchFamily="34" charset="0"/>
              </a:rPr>
              <a:t>Reduction in WHT and other reforms</a:t>
            </a:r>
          </a:p>
          <a:p>
            <a:pPr lvl="1"/>
            <a:r>
              <a:rPr lang="en-US" sz="2000" dirty="0">
                <a:latin typeface="Aptos" panose="020B0004020202020204" pitchFamily="34" charset="0"/>
              </a:rPr>
              <a:t>Revenue in this head would increase by </a:t>
            </a:r>
            <a:r>
              <a:rPr lang="en-US" sz="2000" b="1" dirty="0">
                <a:latin typeface="Aptos" panose="020B0004020202020204" pitchFamily="34" charset="0"/>
              </a:rPr>
              <a:t>5%</a:t>
            </a:r>
            <a:r>
              <a:rPr lang="en-US" sz="2000" dirty="0">
                <a:latin typeface="Aptos" panose="020B0004020202020204" pitchFamily="34" charset="0"/>
              </a:rPr>
              <a:t> in first year, </a:t>
            </a:r>
            <a:r>
              <a:rPr lang="en-US" sz="2000" b="1" dirty="0">
                <a:latin typeface="Aptos" panose="020B0004020202020204" pitchFamily="34" charset="0"/>
              </a:rPr>
              <a:t>15%</a:t>
            </a:r>
            <a:r>
              <a:rPr lang="en-US" sz="2000" dirty="0">
                <a:latin typeface="Aptos" panose="020B0004020202020204" pitchFamily="34" charset="0"/>
              </a:rPr>
              <a:t> in second and </a:t>
            </a:r>
            <a:r>
              <a:rPr lang="en-US" sz="2000" b="1" dirty="0">
                <a:latin typeface="Aptos" panose="020B0004020202020204" pitchFamily="34" charset="0"/>
              </a:rPr>
              <a:t>25%</a:t>
            </a:r>
            <a:r>
              <a:rPr lang="en-US" sz="2000" dirty="0">
                <a:latin typeface="Aptos" panose="020B0004020202020204" pitchFamily="34" charset="0"/>
              </a:rPr>
              <a:t> in third.</a:t>
            </a:r>
          </a:p>
          <a:p>
            <a:pPr lvl="1"/>
            <a:endParaRPr lang="en-US" sz="2000" dirty="0">
              <a:latin typeface="Aptos" panose="020B0004020202020204" pitchFamily="34" charset="0"/>
            </a:endParaRPr>
          </a:p>
          <a:p>
            <a:pPr lvl="1"/>
            <a:endParaRPr lang="en-US" sz="2000" dirty="0">
              <a:latin typeface="Aptos" panose="020B0004020202020204" pitchFamily="34" charset="0"/>
            </a:endParaRPr>
          </a:p>
          <a:p>
            <a:pPr lvl="1"/>
            <a:endParaRPr lang="en-US" sz="2000" dirty="0">
              <a:latin typeface="Aptos" panose="020B0004020202020204" pitchFamily="34" charset="0"/>
            </a:endParaRPr>
          </a:p>
        </p:txBody>
      </p:sp>
      <p:graphicFrame>
        <p:nvGraphicFramePr>
          <p:cNvPr id="5" name="Chart 4"/>
          <p:cNvGraphicFramePr>
            <a:graphicFrameLocks/>
          </p:cNvGraphicFramePr>
          <p:nvPr/>
        </p:nvGraphicFramePr>
        <p:xfrm>
          <a:off x="6099048" y="640080"/>
          <a:ext cx="5458968" cy="5577840"/>
        </p:xfrm>
        <a:graphic>
          <a:graphicData uri="http://schemas.openxmlformats.org/drawingml/2006/chart">
            <c:chart xmlns:c="http://schemas.openxmlformats.org/drawingml/2006/chart" xmlns:r="http://schemas.openxmlformats.org/officeDocument/2006/relationships" r:id="rId2"/>
          </a:graphicData>
        </a:graphic>
      </p:graphicFrame>
      <p:sp>
        <p:nvSpPr>
          <p:cNvPr id="6" name="Slide Number Placeholder 5">
            <a:extLst>
              <a:ext uri="{FF2B5EF4-FFF2-40B4-BE49-F238E27FC236}">
                <a16:creationId xmlns:a16="http://schemas.microsoft.com/office/drawing/2014/main" id="{B431F2BA-6823-AAB2-6B3B-277AEF17086A}"/>
              </a:ext>
            </a:extLst>
          </p:cNvPr>
          <p:cNvSpPr>
            <a:spLocks noGrp="1"/>
          </p:cNvSpPr>
          <p:nvPr>
            <p:ph type="sldNum" sz="quarter" idx="12"/>
          </p:nvPr>
        </p:nvSpPr>
        <p:spPr/>
        <p:txBody>
          <a:bodyPr/>
          <a:lstStyle/>
          <a:p>
            <a:fld id="{8F70B212-7167-4CA9-9DEF-CA7FA42262B8}" type="slidenum">
              <a:rPr lang="en-MY" smtClean="0"/>
              <a:t>21</a:t>
            </a:fld>
            <a:endParaRPr lang="en-MY"/>
          </a:p>
        </p:txBody>
      </p:sp>
      <p:sp>
        <p:nvSpPr>
          <p:cNvPr id="7" name="Footer Placeholder 3">
            <a:extLst>
              <a:ext uri="{FF2B5EF4-FFF2-40B4-BE49-F238E27FC236}">
                <a16:creationId xmlns:a16="http://schemas.microsoft.com/office/drawing/2014/main" id="{1D5B948A-E646-63C5-A582-BB2751AB0154}"/>
              </a:ext>
            </a:extLst>
          </p:cNvPr>
          <p:cNvSpPr>
            <a:spLocks noGrp="1"/>
          </p:cNvSpPr>
          <p:nvPr>
            <p:ph type="ftr" sz="quarter" idx="11"/>
          </p:nvPr>
        </p:nvSpPr>
        <p:spPr>
          <a:xfrm>
            <a:off x="3814682" y="6356350"/>
            <a:ext cx="4114800" cy="365125"/>
          </a:xfrm>
        </p:spPr>
        <p:txBody>
          <a:bodyPr/>
          <a:lstStyle/>
          <a:p>
            <a:r>
              <a:rPr lang="en-US" dirty="0"/>
              <a:t>PIDE-PRIME TAX COMMISSION</a:t>
            </a:r>
          </a:p>
          <a:p>
            <a:r>
              <a:rPr lang="en-US" dirty="0"/>
              <a:t> TAXATION REFORMS: REVENUE WITH GROWTH</a:t>
            </a:r>
            <a:endParaRPr lang="en-MY" dirty="0"/>
          </a:p>
        </p:txBody>
      </p:sp>
    </p:spTree>
    <p:extLst>
      <p:ext uri="{BB962C8B-B14F-4D97-AF65-F5344CB8AC3E}">
        <p14:creationId xmlns:p14="http://schemas.microsoft.com/office/powerpoint/2010/main" val="41272214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23375" y="218888"/>
            <a:ext cx="5307656" cy="1401183"/>
          </a:xfrm>
        </p:spPr>
        <p:txBody>
          <a:bodyPr anchor="t">
            <a:normAutofit/>
          </a:bodyPr>
          <a:lstStyle/>
          <a:p>
            <a:r>
              <a:rPr lang="en-US" sz="3200" b="1" dirty="0">
                <a:solidFill>
                  <a:srgbClr val="FF0000"/>
                </a:solidFill>
                <a:latin typeface="Aptos Display" panose="020B0004020202020204" pitchFamily="34" charset="0"/>
              </a:rPr>
              <a:t>Advance tax collection will increase </a:t>
            </a:r>
          </a:p>
        </p:txBody>
      </p:sp>
      <p:sp>
        <p:nvSpPr>
          <p:cNvPr id="3" name="Content Placeholder 2"/>
          <p:cNvSpPr>
            <a:spLocks noGrp="1"/>
          </p:cNvSpPr>
          <p:nvPr>
            <p:ph idx="1"/>
          </p:nvPr>
        </p:nvSpPr>
        <p:spPr>
          <a:xfrm>
            <a:off x="534771" y="1731926"/>
            <a:ext cx="4892251" cy="3602935"/>
          </a:xfrm>
        </p:spPr>
        <p:txBody>
          <a:bodyPr>
            <a:noAutofit/>
          </a:bodyPr>
          <a:lstStyle/>
          <a:p>
            <a:pPr marL="457200" lvl="1" indent="0">
              <a:buNone/>
            </a:pPr>
            <a:r>
              <a:rPr lang="en-US" dirty="0">
                <a:latin typeface="Aptos" panose="020B0004020202020204" pitchFamily="34" charset="0"/>
              </a:rPr>
              <a:t>Advance Tax (US-147(1)) would increase by </a:t>
            </a:r>
            <a:r>
              <a:rPr lang="en-US" b="1" dirty="0">
                <a:latin typeface="Aptos" panose="020B0004020202020204" pitchFamily="34" charset="0"/>
              </a:rPr>
              <a:t>5%</a:t>
            </a:r>
            <a:r>
              <a:rPr lang="en-US" dirty="0">
                <a:latin typeface="Aptos" panose="020B0004020202020204" pitchFamily="34" charset="0"/>
              </a:rPr>
              <a:t> in first year, </a:t>
            </a:r>
            <a:r>
              <a:rPr lang="en-US" b="1" dirty="0">
                <a:latin typeface="Aptos" panose="020B0004020202020204" pitchFamily="34" charset="0"/>
              </a:rPr>
              <a:t>15%</a:t>
            </a:r>
            <a:r>
              <a:rPr lang="en-US" dirty="0">
                <a:latin typeface="Aptos" panose="020B0004020202020204" pitchFamily="34" charset="0"/>
              </a:rPr>
              <a:t> in second and </a:t>
            </a:r>
            <a:r>
              <a:rPr lang="en-US" b="1" dirty="0">
                <a:latin typeface="Aptos" panose="020B0004020202020204" pitchFamily="34" charset="0"/>
              </a:rPr>
              <a:t>25%</a:t>
            </a:r>
            <a:r>
              <a:rPr lang="en-US" dirty="0">
                <a:latin typeface="Aptos" panose="020B0004020202020204" pitchFamily="34" charset="0"/>
              </a:rPr>
              <a:t> in third owing to:</a:t>
            </a:r>
          </a:p>
          <a:p>
            <a:pPr lvl="2"/>
            <a:r>
              <a:rPr lang="en-US" sz="2400" dirty="0">
                <a:latin typeface="Aptos" panose="020B0004020202020204" pitchFamily="34" charset="0"/>
              </a:rPr>
              <a:t>Withdrawal of Minimum tax and Turnover tax regime, </a:t>
            </a:r>
          </a:p>
          <a:p>
            <a:pPr lvl="2"/>
            <a:r>
              <a:rPr lang="en-US" sz="2400" dirty="0">
                <a:latin typeface="Aptos" panose="020B0004020202020204" pitchFamily="34" charset="0"/>
              </a:rPr>
              <a:t>Rate rationalization on Sole Proprietorship/AOP/</a:t>
            </a:r>
          </a:p>
          <a:p>
            <a:pPr marL="914400" lvl="2" indent="0">
              <a:buNone/>
            </a:pPr>
            <a:r>
              <a:rPr lang="en-US" sz="2400" dirty="0">
                <a:latin typeface="Aptos" panose="020B0004020202020204" pitchFamily="34" charset="0"/>
              </a:rPr>
              <a:t>    Corporate</a:t>
            </a:r>
          </a:p>
          <a:p>
            <a:pPr lvl="2"/>
            <a:r>
              <a:rPr lang="en-US" sz="2400" dirty="0">
                <a:latin typeface="Aptos" panose="020B0004020202020204" pitchFamily="34" charset="0"/>
              </a:rPr>
              <a:t>More corporatization</a:t>
            </a:r>
          </a:p>
          <a:p>
            <a:pPr marL="457200" lvl="1" indent="0">
              <a:buNone/>
            </a:pPr>
            <a:endParaRPr lang="en-US" sz="1800" dirty="0">
              <a:latin typeface="Aptos" panose="020B0004020202020204" pitchFamily="34" charset="0"/>
            </a:endParaRPr>
          </a:p>
          <a:p>
            <a:pPr marL="457200" lvl="1" indent="0">
              <a:buNone/>
            </a:pPr>
            <a:r>
              <a:rPr lang="en-US" sz="1800" dirty="0">
                <a:latin typeface="Aptos" panose="020B0004020202020204" pitchFamily="34" charset="0"/>
              </a:rPr>
              <a:t> </a:t>
            </a:r>
          </a:p>
        </p:txBody>
      </p:sp>
      <p:sp>
        <p:nvSpPr>
          <p:cNvPr id="6" name="Slide Number Placeholder 5">
            <a:extLst>
              <a:ext uri="{FF2B5EF4-FFF2-40B4-BE49-F238E27FC236}">
                <a16:creationId xmlns:a16="http://schemas.microsoft.com/office/drawing/2014/main" id="{DB440C27-36CE-28C1-714B-7AF34EF56C74}"/>
              </a:ext>
            </a:extLst>
          </p:cNvPr>
          <p:cNvSpPr>
            <a:spLocks noGrp="1"/>
          </p:cNvSpPr>
          <p:nvPr>
            <p:ph type="sldNum" sz="quarter" idx="12"/>
          </p:nvPr>
        </p:nvSpPr>
        <p:spPr/>
        <p:txBody>
          <a:bodyPr/>
          <a:lstStyle/>
          <a:p>
            <a:fld id="{8F70B212-7167-4CA9-9DEF-CA7FA42262B8}" type="slidenum">
              <a:rPr lang="en-MY" smtClean="0"/>
              <a:t>22</a:t>
            </a:fld>
            <a:endParaRPr lang="en-MY"/>
          </a:p>
        </p:txBody>
      </p:sp>
      <p:sp>
        <p:nvSpPr>
          <p:cNvPr id="7" name="Footer Placeholder 3">
            <a:extLst>
              <a:ext uri="{FF2B5EF4-FFF2-40B4-BE49-F238E27FC236}">
                <a16:creationId xmlns:a16="http://schemas.microsoft.com/office/drawing/2014/main" id="{5FD03F85-3FF4-E036-78DF-13AE53126B05}"/>
              </a:ext>
            </a:extLst>
          </p:cNvPr>
          <p:cNvSpPr>
            <a:spLocks noGrp="1"/>
          </p:cNvSpPr>
          <p:nvPr>
            <p:ph type="ftr" sz="quarter" idx="11"/>
          </p:nvPr>
        </p:nvSpPr>
        <p:spPr>
          <a:xfrm>
            <a:off x="3814682" y="6356350"/>
            <a:ext cx="4114800" cy="365125"/>
          </a:xfrm>
        </p:spPr>
        <p:txBody>
          <a:bodyPr/>
          <a:lstStyle/>
          <a:p>
            <a:r>
              <a:rPr lang="en-US" dirty="0"/>
              <a:t>PIDE-PRIME TAX COMMISSION</a:t>
            </a:r>
          </a:p>
          <a:p>
            <a:r>
              <a:rPr lang="en-US" dirty="0"/>
              <a:t> TAXATION REFORMS: REVENUE WITH GROWTH</a:t>
            </a:r>
            <a:endParaRPr lang="en-MY" dirty="0"/>
          </a:p>
        </p:txBody>
      </p:sp>
      <p:graphicFrame>
        <p:nvGraphicFramePr>
          <p:cNvPr id="8" name="Chart 7"/>
          <p:cNvGraphicFramePr>
            <a:graphicFrameLocks/>
          </p:cNvGraphicFramePr>
          <p:nvPr/>
        </p:nvGraphicFramePr>
        <p:xfrm>
          <a:off x="6035040" y="919480"/>
          <a:ext cx="5232400" cy="49936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79777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FED</a:t>
            </a:r>
          </a:p>
        </p:txBody>
      </p:sp>
      <p:sp>
        <p:nvSpPr>
          <p:cNvPr id="6" name="Subtitle 5">
            <a:extLst>
              <a:ext uri="{FF2B5EF4-FFF2-40B4-BE49-F238E27FC236}">
                <a16:creationId xmlns:a16="http://schemas.microsoft.com/office/drawing/2014/main" id="{3603DB54-B2F7-C171-CAA5-3D5BCF31AB79}"/>
              </a:ext>
            </a:extLst>
          </p:cNvPr>
          <p:cNvSpPr>
            <a:spLocks noGrp="1"/>
          </p:cNvSpPr>
          <p:nvPr>
            <p:ph type="subTitle" idx="1"/>
          </p:nvPr>
        </p:nvSpPr>
        <p:spPr/>
        <p:txBody>
          <a:bodyPr/>
          <a:lstStyle/>
          <a:p>
            <a:r>
              <a:rPr lang="en-US" dirty="0"/>
              <a:t>Sin tax </a:t>
            </a:r>
          </a:p>
          <a:p>
            <a:r>
              <a:rPr lang="en-US" dirty="0"/>
              <a:t>To discourage consumption </a:t>
            </a:r>
          </a:p>
        </p:txBody>
      </p:sp>
      <p:sp>
        <p:nvSpPr>
          <p:cNvPr id="4" name="Footer Placeholder 3"/>
          <p:cNvSpPr>
            <a:spLocks noGrp="1"/>
          </p:cNvSpPr>
          <p:nvPr>
            <p:ph type="ftr" sz="quarter" idx="11"/>
          </p:nvPr>
        </p:nvSpPr>
        <p:spPr/>
        <p:txBody>
          <a:bodyPr/>
          <a:lstStyle/>
          <a:p>
            <a:r>
              <a:rPr lang="en-US"/>
              <a:t>PIDE-PRIME TAX COMMISSION- TAXATION REFORMS: REVENUE WITH GROWTH</a:t>
            </a:r>
            <a:endParaRPr lang="en-MY"/>
          </a:p>
        </p:txBody>
      </p:sp>
      <p:sp>
        <p:nvSpPr>
          <p:cNvPr id="5" name="Slide Number Placeholder 4"/>
          <p:cNvSpPr>
            <a:spLocks noGrp="1"/>
          </p:cNvSpPr>
          <p:nvPr>
            <p:ph type="sldNum" sz="quarter" idx="12"/>
          </p:nvPr>
        </p:nvSpPr>
        <p:spPr/>
        <p:txBody>
          <a:bodyPr/>
          <a:lstStyle/>
          <a:p>
            <a:fld id="{8F70B212-7167-4CA9-9DEF-CA7FA42262B8}" type="slidenum">
              <a:rPr lang="en-MY" smtClean="0"/>
              <a:t>23</a:t>
            </a:fld>
            <a:endParaRPr lang="en-MY"/>
          </a:p>
        </p:txBody>
      </p:sp>
    </p:spTree>
    <p:extLst>
      <p:ext uri="{BB962C8B-B14F-4D97-AF65-F5344CB8AC3E}">
        <p14:creationId xmlns:p14="http://schemas.microsoft.com/office/powerpoint/2010/main" val="22874783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6048973" y="1925023"/>
          <a:ext cx="5949240" cy="1598721"/>
        </p:xfrm>
        <a:graphic>
          <a:graphicData uri="http://schemas.openxmlformats.org/drawingml/2006/table">
            <a:tbl>
              <a:tblPr firstRow="1" bandRow="1">
                <a:tableStyleId>{5C22544A-7EE6-4342-B048-85BDC9FD1C3A}</a:tableStyleId>
              </a:tblPr>
              <a:tblGrid>
                <a:gridCol w="1047066">
                  <a:extLst>
                    <a:ext uri="{9D8B030D-6E8A-4147-A177-3AD203B41FA5}">
                      <a16:colId xmlns:a16="http://schemas.microsoft.com/office/drawing/2014/main" val="2915503072"/>
                    </a:ext>
                  </a:extLst>
                </a:gridCol>
                <a:gridCol w="1538276">
                  <a:extLst>
                    <a:ext uri="{9D8B030D-6E8A-4147-A177-3AD203B41FA5}">
                      <a16:colId xmlns:a16="http://schemas.microsoft.com/office/drawing/2014/main" val="335276124"/>
                    </a:ext>
                  </a:extLst>
                </a:gridCol>
                <a:gridCol w="1605722">
                  <a:extLst>
                    <a:ext uri="{9D8B030D-6E8A-4147-A177-3AD203B41FA5}">
                      <a16:colId xmlns:a16="http://schemas.microsoft.com/office/drawing/2014/main" val="2911865228"/>
                    </a:ext>
                  </a:extLst>
                </a:gridCol>
                <a:gridCol w="994891">
                  <a:extLst>
                    <a:ext uri="{9D8B030D-6E8A-4147-A177-3AD203B41FA5}">
                      <a16:colId xmlns:a16="http://schemas.microsoft.com/office/drawing/2014/main" val="3312109882"/>
                    </a:ext>
                  </a:extLst>
                </a:gridCol>
                <a:gridCol w="763285">
                  <a:extLst>
                    <a:ext uri="{9D8B030D-6E8A-4147-A177-3AD203B41FA5}">
                      <a16:colId xmlns:a16="http://schemas.microsoft.com/office/drawing/2014/main" val="3159826935"/>
                    </a:ext>
                  </a:extLst>
                </a:gridCol>
              </a:tblGrid>
              <a:tr h="622275">
                <a:tc>
                  <a:txBody>
                    <a:bodyPr/>
                    <a:lstStyle/>
                    <a:p>
                      <a:pPr algn="ctr" fontAlgn="b"/>
                      <a:endParaRPr lang="en-US" sz="2000" b="0" i="0" u="none" strike="noStrike" dirty="0">
                        <a:solidFill>
                          <a:srgbClr val="000000"/>
                        </a:solidFill>
                        <a:effectLst/>
                        <a:latin typeface="Aptos" panose="020B0004020202020204" pitchFamily="34" charset="0"/>
                      </a:endParaRPr>
                    </a:p>
                  </a:txBody>
                  <a:tcPr marL="8382" marR="8382" marT="8382" marB="0" anchor="b"/>
                </a:tc>
                <a:tc>
                  <a:txBody>
                    <a:bodyPr/>
                    <a:lstStyle/>
                    <a:p>
                      <a:pPr algn="ctr" fontAlgn="b"/>
                      <a:r>
                        <a:rPr lang="en-US" sz="2000" u="none" strike="noStrike" dirty="0">
                          <a:effectLst/>
                          <a:latin typeface="Aptos" panose="020B0004020202020204" pitchFamily="34" charset="0"/>
                        </a:rPr>
                        <a:t>Cigarettes</a:t>
                      </a:r>
                      <a:endParaRPr lang="en-US" sz="2000" b="0" i="0" u="none" strike="noStrike" dirty="0">
                        <a:solidFill>
                          <a:srgbClr val="000000"/>
                        </a:solidFill>
                        <a:effectLst/>
                        <a:latin typeface="Aptos" panose="020B0004020202020204" pitchFamily="34" charset="0"/>
                      </a:endParaRPr>
                    </a:p>
                  </a:txBody>
                  <a:tcPr marL="8382" marR="8382" marT="8382" marB="0" anchor="b"/>
                </a:tc>
                <a:tc>
                  <a:txBody>
                    <a:bodyPr/>
                    <a:lstStyle/>
                    <a:p>
                      <a:pPr algn="ctr" fontAlgn="b"/>
                      <a:r>
                        <a:rPr lang="en-US" sz="2000" u="none" strike="noStrike" dirty="0">
                          <a:solidFill>
                            <a:schemeClr val="bg1"/>
                          </a:solidFill>
                          <a:effectLst/>
                          <a:latin typeface="Aptos" panose="020B0004020202020204" pitchFamily="34" charset="0"/>
                        </a:rPr>
                        <a:t>Beverages</a:t>
                      </a:r>
                      <a:endParaRPr lang="en-US" sz="2000" b="0" i="0" u="none" strike="noStrike" dirty="0">
                        <a:solidFill>
                          <a:schemeClr val="bg1"/>
                        </a:solidFill>
                        <a:effectLst/>
                        <a:latin typeface="Aptos" panose="020B0004020202020204" pitchFamily="34" charset="0"/>
                      </a:endParaRPr>
                    </a:p>
                  </a:txBody>
                  <a:tcPr marL="8382" marR="8382" marT="8382" marB="0" anchor="b"/>
                </a:tc>
                <a:tc>
                  <a:txBody>
                    <a:bodyPr/>
                    <a:lstStyle/>
                    <a:p>
                      <a:pPr algn="ctr" fontAlgn="b"/>
                      <a:r>
                        <a:rPr lang="en-US" sz="2000" u="none" strike="noStrike" dirty="0">
                          <a:effectLst/>
                          <a:latin typeface="Aptos" panose="020B0004020202020204" pitchFamily="34" charset="0"/>
                        </a:rPr>
                        <a:t>Total Gains</a:t>
                      </a:r>
                      <a:endParaRPr lang="en-US" sz="2000" b="0" i="0" u="none" strike="noStrike" dirty="0">
                        <a:solidFill>
                          <a:srgbClr val="000000"/>
                        </a:solidFill>
                        <a:effectLst/>
                        <a:latin typeface="Aptos" panose="020B0004020202020204" pitchFamily="34" charset="0"/>
                      </a:endParaRPr>
                    </a:p>
                  </a:txBody>
                  <a:tcPr marL="8382" marR="8382" marT="8382" marB="0" anchor="b"/>
                </a:tc>
                <a:tc>
                  <a:txBody>
                    <a:bodyPr/>
                    <a:lstStyle/>
                    <a:p>
                      <a:pPr algn="ctr" fontAlgn="b"/>
                      <a:r>
                        <a:rPr lang="en-US" sz="2000" u="none" strike="noStrike">
                          <a:effectLst/>
                          <a:latin typeface="Aptos" panose="020B0004020202020204" pitchFamily="34" charset="0"/>
                        </a:rPr>
                        <a:t>% of FED</a:t>
                      </a:r>
                      <a:endParaRPr lang="en-US" sz="2000" b="0" i="0" u="none" strike="noStrike">
                        <a:solidFill>
                          <a:srgbClr val="000000"/>
                        </a:solidFill>
                        <a:effectLst/>
                        <a:latin typeface="Aptos" panose="020B0004020202020204" pitchFamily="34" charset="0"/>
                      </a:endParaRPr>
                    </a:p>
                  </a:txBody>
                  <a:tcPr marL="8382" marR="8382" marT="8382" marB="0" anchor="b"/>
                </a:tc>
                <a:extLst>
                  <a:ext uri="{0D108BD9-81ED-4DB2-BD59-A6C34878D82A}">
                    <a16:rowId xmlns:a16="http://schemas.microsoft.com/office/drawing/2014/main" val="3191205655"/>
                  </a:ext>
                </a:extLst>
              </a:tr>
              <a:tr h="325482">
                <a:tc>
                  <a:txBody>
                    <a:bodyPr/>
                    <a:lstStyle/>
                    <a:p>
                      <a:pPr algn="ctr" fontAlgn="b"/>
                      <a:r>
                        <a:rPr lang="en-US" sz="2000" u="none" strike="noStrike" dirty="0">
                          <a:effectLst/>
                          <a:latin typeface="Aptos" panose="020B0004020202020204" pitchFamily="34" charset="0"/>
                        </a:rPr>
                        <a:t>Year 1</a:t>
                      </a:r>
                      <a:endParaRPr lang="en-US" sz="2000" b="0" i="0" u="none" strike="noStrike" dirty="0">
                        <a:solidFill>
                          <a:srgbClr val="000000"/>
                        </a:solidFill>
                        <a:effectLst/>
                        <a:latin typeface="Aptos" panose="020B0004020202020204" pitchFamily="34" charset="0"/>
                      </a:endParaRPr>
                    </a:p>
                  </a:txBody>
                  <a:tcPr marL="8382" marR="8382" marT="8382" marB="0" anchor="b"/>
                </a:tc>
                <a:tc>
                  <a:txBody>
                    <a:bodyPr/>
                    <a:lstStyle/>
                    <a:p>
                      <a:pPr algn="ctr" fontAlgn="b"/>
                      <a:r>
                        <a:rPr lang="en-US" sz="2000" u="none" strike="noStrike" dirty="0">
                          <a:effectLst/>
                          <a:latin typeface="Aptos" panose="020B0004020202020204" pitchFamily="34" charset="0"/>
                        </a:rPr>
                        <a:t>10.4</a:t>
                      </a:r>
                      <a:endParaRPr lang="en-US" sz="2000" b="0" i="0" u="none" strike="noStrike" dirty="0">
                        <a:solidFill>
                          <a:srgbClr val="000000"/>
                        </a:solidFill>
                        <a:effectLst/>
                        <a:latin typeface="Aptos" panose="020B0004020202020204" pitchFamily="34" charset="0"/>
                      </a:endParaRPr>
                    </a:p>
                  </a:txBody>
                  <a:tcPr marL="8382" marR="8382" marT="8382" marB="0" anchor="b"/>
                </a:tc>
                <a:tc>
                  <a:txBody>
                    <a:bodyPr/>
                    <a:lstStyle/>
                    <a:p>
                      <a:pPr algn="ctr" fontAlgn="b"/>
                      <a:r>
                        <a:rPr lang="en-US" sz="2000" u="none" strike="noStrike" dirty="0">
                          <a:solidFill>
                            <a:schemeClr val="tx1"/>
                          </a:solidFill>
                          <a:effectLst/>
                          <a:latin typeface="Aptos" panose="020B0004020202020204" pitchFamily="34" charset="0"/>
                        </a:rPr>
                        <a:t>5.5</a:t>
                      </a:r>
                      <a:endParaRPr lang="en-US" sz="2000" b="0" i="0" u="none" strike="noStrike" dirty="0">
                        <a:solidFill>
                          <a:schemeClr val="tx1"/>
                        </a:solidFill>
                        <a:effectLst/>
                        <a:latin typeface="Aptos" panose="020B0004020202020204" pitchFamily="34" charset="0"/>
                      </a:endParaRPr>
                    </a:p>
                  </a:txBody>
                  <a:tcPr marL="8382" marR="8382" marT="8382" marB="0" anchor="b"/>
                </a:tc>
                <a:tc>
                  <a:txBody>
                    <a:bodyPr/>
                    <a:lstStyle/>
                    <a:p>
                      <a:pPr algn="ctr" fontAlgn="b"/>
                      <a:r>
                        <a:rPr lang="en-US" sz="2000" u="none" strike="noStrike" dirty="0">
                          <a:effectLst/>
                          <a:latin typeface="Aptos" panose="020B0004020202020204" pitchFamily="34" charset="0"/>
                        </a:rPr>
                        <a:t>16</a:t>
                      </a:r>
                      <a:endParaRPr lang="en-US" sz="2000" b="0" i="0" u="none" strike="noStrike" dirty="0">
                        <a:solidFill>
                          <a:srgbClr val="000000"/>
                        </a:solidFill>
                        <a:effectLst/>
                        <a:latin typeface="Aptos" panose="020B0004020202020204" pitchFamily="34" charset="0"/>
                      </a:endParaRPr>
                    </a:p>
                  </a:txBody>
                  <a:tcPr marL="8382" marR="8382" marT="8382" marB="0" anchor="b"/>
                </a:tc>
                <a:tc>
                  <a:txBody>
                    <a:bodyPr/>
                    <a:lstStyle/>
                    <a:p>
                      <a:pPr algn="ctr" fontAlgn="b"/>
                      <a:r>
                        <a:rPr lang="en-US" sz="2000" u="none" strike="noStrike" dirty="0">
                          <a:effectLst/>
                          <a:latin typeface="Aptos" panose="020B0004020202020204" pitchFamily="34" charset="0"/>
                        </a:rPr>
                        <a:t>4.9</a:t>
                      </a:r>
                      <a:endParaRPr lang="en-US" sz="2000" b="0" i="0" u="none" strike="noStrike" dirty="0">
                        <a:solidFill>
                          <a:srgbClr val="000000"/>
                        </a:solidFill>
                        <a:effectLst/>
                        <a:latin typeface="Aptos" panose="020B0004020202020204" pitchFamily="34" charset="0"/>
                      </a:endParaRPr>
                    </a:p>
                  </a:txBody>
                  <a:tcPr marL="8382" marR="8382" marT="8382" marB="0" anchor="b"/>
                </a:tc>
                <a:extLst>
                  <a:ext uri="{0D108BD9-81ED-4DB2-BD59-A6C34878D82A}">
                    <a16:rowId xmlns:a16="http://schemas.microsoft.com/office/drawing/2014/main" val="2663717910"/>
                  </a:ext>
                </a:extLst>
              </a:tr>
              <a:tr h="325482">
                <a:tc>
                  <a:txBody>
                    <a:bodyPr/>
                    <a:lstStyle/>
                    <a:p>
                      <a:pPr algn="ctr" fontAlgn="b"/>
                      <a:r>
                        <a:rPr lang="en-US" sz="2000" u="none" strike="noStrike" dirty="0">
                          <a:effectLst/>
                          <a:latin typeface="Aptos" panose="020B0004020202020204" pitchFamily="34" charset="0"/>
                        </a:rPr>
                        <a:t>Year 2</a:t>
                      </a:r>
                      <a:endParaRPr lang="en-US" sz="2000" b="0" i="0" u="none" strike="noStrike" dirty="0">
                        <a:solidFill>
                          <a:srgbClr val="000000"/>
                        </a:solidFill>
                        <a:effectLst/>
                        <a:latin typeface="Aptos" panose="020B0004020202020204" pitchFamily="34" charset="0"/>
                      </a:endParaRPr>
                    </a:p>
                  </a:txBody>
                  <a:tcPr marL="8382" marR="8382" marT="8382" marB="0" anchor="b"/>
                </a:tc>
                <a:tc>
                  <a:txBody>
                    <a:bodyPr/>
                    <a:lstStyle/>
                    <a:p>
                      <a:pPr algn="ctr" fontAlgn="b"/>
                      <a:r>
                        <a:rPr lang="en-US" sz="2000" u="none" strike="noStrike" dirty="0">
                          <a:effectLst/>
                          <a:latin typeface="Aptos" panose="020B0004020202020204" pitchFamily="34" charset="0"/>
                        </a:rPr>
                        <a:t>10.4</a:t>
                      </a:r>
                      <a:endParaRPr lang="en-US" sz="2000" b="0" i="0" u="none" strike="noStrike" dirty="0">
                        <a:solidFill>
                          <a:srgbClr val="000000"/>
                        </a:solidFill>
                        <a:effectLst/>
                        <a:latin typeface="Aptos" panose="020B0004020202020204" pitchFamily="34" charset="0"/>
                      </a:endParaRPr>
                    </a:p>
                  </a:txBody>
                  <a:tcPr marL="8382" marR="8382" marT="8382" marB="0" anchor="b"/>
                </a:tc>
                <a:tc>
                  <a:txBody>
                    <a:bodyPr/>
                    <a:lstStyle/>
                    <a:p>
                      <a:pPr algn="ctr" fontAlgn="b"/>
                      <a:r>
                        <a:rPr lang="en-US" sz="2000" u="none" strike="noStrike" dirty="0">
                          <a:solidFill>
                            <a:schemeClr val="tx1"/>
                          </a:solidFill>
                          <a:effectLst/>
                          <a:latin typeface="Aptos" panose="020B0004020202020204" pitchFamily="34" charset="0"/>
                        </a:rPr>
                        <a:t>5.5</a:t>
                      </a:r>
                      <a:endParaRPr lang="en-US" sz="2000" b="0" i="0" u="none" strike="noStrike" dirty="0">
                        <a:solidFill>
                          <a:schemeClr val="tx1"/>
                        </a:solidFill>
                        <a:effectLst/>
                        <a:latin typeface="Aptos" panose="020B0004020202020204" pitchFamily="34" charset="0"/>
                      </a:endParaRPr>
                    </a:p>
                  </a:txBody>
                  <a:tcPr marL="8382" marR="8382" marT="8382" marB="0" anchor="b"/>
                </a:tc>
                <a:tc>
                  <a:txBody>
                    <a:bodyPr/>
                    <a:lstStyle/>
                    <a:p>
                      <a:pPr algn="ctr" fontAlgn="b"/>
                      <a:r>
                        <a:rPr lang="en-US" sz="2000" u="none" strike="noStrike" dirty="0">
                          <a:effectLst/>
                          <a:latin typeface="Aptos" panose="020B0004020202020204" pitchFamily="34" charset="0"/>
                        </a:rPr>
                        <a:t>16</a:t>
                      </a:r>
                      <a:endParaRPr lang="en-US" sz="2000" b="0" i="0" u="none" strike="noStrike" dirty="0">
                        <a:solidFill>
                          <a:srgbClr val="000000"/>
                        </a:solidFill>
                        <a:effectLst/>
                        <a:latin typeface="Aptos" panose="020B0004020202020204" pitchFamily="34" charset="0"/>
                      </a:endParaRPr>
                    </a:p>
                  </a:txBody>
                  <a:tcPr marL="8382" marR="8382" marT="8382" marB="0" anchor="b"/>
                </a:tc>
                <a:tc>
                  <a:txBody>
                    <a:bodyPr/>
                    <a:lstStyle/>
                    <a:p>
                      <a:pPr algn="ctr" fontAlgn="b"/>
                      <a:r>
                        <a:rPr lang="en-US" sz="2000" u="none" strike="noStrike" dirty="0">
                          <a:effectLst/>
                          <a:latin typeface="Aptos" panose="020B0004020202020204" pitchFamily="34" charset="0"/>
                        </a:rPr>
                        <a:t>4.9</a:t>
                      </a:r>
                      <a:endParaRPr lang="en-US" sz="2000" b="0" i="0" u="none" strike="noStrike" dirty="0">
                        <a:solidFill>
                          <a:srgbClr val="000000"/>
                        </a:solidFill>
                        <a:effectLst/>
                        <a:latin typeface="Aptos" panose="020B0004020202020204" pitchFamily="34" charset="0"/>
                      </a:endParaRPr>
                    </a:p>
                  </a:txBody>
                  <a:tcPr marL="8382" marR="8382" marT="8382" marB="0" anchor="b"/>
                </a:tc>
                <a:extLst>
                  <a:ext uri="{0D108BD9-81ED-4DB2-BD59-A6C34878D82A}">
                    <a16:rowId xmlns:a16="http://schemas.microsoft.com/office/drawing/2014/main" val="3423713055"/>
                  </a:ext>
                </a:extLst>
              </a:tr>
              <a:tr h="325482">
                <a:tc>
                  <a:txBody>
                    <a:bodyPr/>
                    <a:lstStyle/>
                    <a:p>
                      <a:pPr algn="ctr" fontAlgn="b"/>
                      <a:r>
                        <a:rPr lang="en-US" sz="2000" u="none" strike="noStrike" dirty="0">
                          <a:effectLst/>
                          <a:latin typeface="Aptos" panose="020B0004020202020204" pitchFamily="34" charset="0"/>
                        </a:rPr>
                        <a:t>Year 3</a:t>
                      </a:r>
                      <a:endParaRPr lang="en-US" sz="2000" b="0" i="0" u="none" strike="noStrike" dirty="0">
                        <a:solidFill>
                          <a:srgbClr val="000000"/>
                        </a:solidFill>
                        <a:effectLst/>
                        <a:latin typeface="Aptos" panose="020B0004020202020204" pitchFamily="34" charset="0"/>
                      </a:endParaRPr>
                    </a:p>
                  </a:txBody>
                  <a:tcPr marL="8382" marR="8382" marT="8382" marB="0" anchor="b"/>
                </a:tc>
                <a:tc>
                  <a:txBody>
                    <a:bodyPr/>
                    <a:lstStyle/>
                    <a:p>
                      <a:pPr algn="ctr" fontAlgn="b"/>
                      <a:r>
                        <a:rPr lang="en-US" sz="2000" u="none" strike="noStrike" dirty="0">
                          <a:effectLst/>
                          <a:latin typeface="Aptos" panose="020B0004020202020204" pitchFamily="34" charset="0"/>
                        </a:rPr>
                        <a:t>10.4</a:t>
                      </a:r>
                      <a:endParaRPr lang="en-US" sz="2000" b="0" i="0" u="none" strike="noStrike" dirty="0">
                        <a:solidFill>
                          <a:srgbClr val="000000"/>
                        </a:solidFill>
                        <a:effectLst/>
                        <a:latin typeface="Aptos" panose="020B0004020202020204" pitchFamily="34" charset="0"/>
                      </a:endParaRPr>
                    </a:p>
                  </a:txBody>
                  <a:tcPr marL="8382" marR="8382" marT="8382" marB="0" anchor="b"/>
                </a:tc>
                <a:tc>
                  <a:txBody>
                    <a:bodyPr/>
                    <a:lstStyle/>
                    <a:p>
                      <a:pPr algn="ctr" fontAlgn="b"/>
                      <a:r>
                        <a:rPr lang="en-US" sz="2000" u="none" strike="noStrike" dirty="0">
                          <a:solidFill>
                            <a:schemeClr val="tx1"/>
                          </a:solidFill>
                          <a:effectLst/>
                          <a:latin typeface="Aptos" panose="020B0004020202020204" pitchFamily="34" charset="0"/>
                        </a:rPr>
                        <a:t>5.5</a:t>
                      </a:r>
                      <a:endParaRPr lang="en-US" sz="2000" b="0" i="0" u="none" strike="noStrike" dirty="0">
                        <a:solidFill>
                          <a:schemeClr val="tx1"/>
                        </a:solidFill>
                        <a:effectLst/>
                        <a:latin typeface="Aptos" panose="020B0004020202020204" pitchFamily="34" charset="0"/>
                      </a:endParaRPr>
                    </a:p>
                  </a:txBody>
                  <a:tcPr marL="8382" marR="8382" marT="8382" marB="0" anchor="b"/>
                </a:tc>
                <a:tc>
                  <a:txBody>
                    <a:bodyPr/>
                    <a:lstStyle/>
                    <a:p>
                      <a:pPr algn="ctr" fontAlgn="b"/>
                      <a:r>
                        <a:rPr lang="en-US" sz="2000" u="none" strike="noStrike" dirty="0">
                          <a:effectLst/>
                          <a:latin typeface="Aptos" panose="020B0004020202020204" pitchFamily="34" charset="0"/>
                        </a:rPr>
                        <a:t>16</a:t>
                      </a:r>
                      <a:endParaRPr lang="en-US" sz="2000" b="0" i="0" u="none" strike="noStrike" dirty="0">
                        <a:solidFill>
                          <a:srgbClr val="000000"/>
                        </a:solidFill>
                        <a:effectLst/>
                        <a:latin typeface="Aptos" panose="020B0004020202020204" pitchFamily="34" charset="0"/>
                      </a:endParaRPr>
                    </a:p>
                  </a:txBody>
                  <a:tcPr marL="8382" marR="8382" marT="8382" marB="0" anchor="b"/>
                </a:tc>
                <a:tc>
                  <a:txBody>
                    <a:bodyPr/>
                    <a:lstStyle/>
                    <a:p>
                      <a:pPr algn="ctr" fontAlgn="b"/>
                      <a:r>
                        <a:rPr lang="en-US" sz="2000" u="none" strike="noStrike" dirty="0">
                          <a:effectLst/>
                          <a:latin typeface="Aptos" panose="020B0004020202020204" pitchFamily="34" charset="0"/>
                        </a:rPr>
                        <a:t>4.9</a:t>
                      </a:r>
                      <a:endParaRPr lang="en-US" sz="2000" b="0" i="0" u="none" strike="noStrike" dirty="0">
                        <a:solidFill>
                          <a:srgbClr val="000000"/>
                        </a:solidFill>
                        <a:effectLst/>
                        <a:latin typeface="Aptos" panose="020B0004020202020204" pitchFamily="34" charset="0"/>
                      </a:endParaRPr>
                    </a:p>
                  </a:txBody>
                  <a:tcPr marL="8382" marR="8382" marT="8382" marB="0" anchor="b"/>
                </a:tc>
                <a:extLst>
                  <a:ext uri="{0D108BD9-81ED-4DB2-BD59-A6C34878D82A}">
                    <a16:rowId xmlns:a16="http://schemas.microsoft.com/office/drawing/2014/main" val="49877458"/>
                  </a:ext>
                </a:extLst>
              </a:tr>
            </a:tbl>
          </a:graphicData>
        </a:graphic>
      </p:graphicFrame>
      <p:sp>
        <p:nvSpPr>
          <p:cNvPr id="5" name="Slide Number Placeholder 4">
            <a:extLst>
              <a:ext uri="{FF2B5EF4-FFF2-40B4-BE49-F238E27FC236}">
                <a16:creationId xmlns:a16="http://schemas.microsoft.com/office/drawing/2014/main" id="{0A26C51B-71F9-1928-F625-26FB30000E98}"/>
              </a:ext>
            </a:extLst>
          </p:cNvPr>
          <p:cNvSpPr>
            <a:spLocks noGrp="1"/>
          </p:cNvSpPr>
          <p:nvPr>
            <p:ph type="sldNum" sz="quarter" idx="12"/>
          </p:nvPr>
        </p:nvSpPr>
        <p:spPr/>
        <p:txBody>
          <a:bodyPr/>
          <a:lstStyle/>
          <a:p>
            <a:fld id="{8F70B212-7167-4CA9-9DEF-CA7FA42262B8}" type="slidenum">
              <a:rPr lang="en-MY" smtClean="0"/>
              <a:t>24</a:t>
            </a:fld>
            <a:endParaRPr lang="en-MY"/>
          </a:p>
        </p:txBody>
      </p:sp>
      <p:sp>
        <p:nvSpPr>
          <p:cNvPr id="6" name="Footer Placeholder 3">
            <a:extLst>
              <a:ext uri="{FF2B5EF4-FFF2-40B4-BE49-F238E27FC236}">
                <a16:creationId xmlns:a16="http://schemas.microsoft.com/office/drawing/2014/main" id="{4B0249BD-1685-779E-05ED-C6CCF3317B6E}"/>
              </a:ext>
            </a:extLst>
          </p:cNvPr>
          <p:cNvSpPr>
            <a:spLocks noGrp="1"/>
          </p:cNvSpPr>
          <p:nvPr>
            <p:ph type="ftr" sz="quarter" idx="11"/>
          </p:nvPr>
        </p:nvSpPr>
        <p:spPr>
          <a:xfrm>
            <a:off x="3814682" y="6356350"/>
            <a:ext cx="4114800" cy="365125"/>
          </a:xfrm>
        </p:spPr>
        <p:txBody>
          <a:bodyPr/>
          <a:lstStyle/>
          <a:p>
            <a:r>
              <a:rPr lang="en-US" dirty="0"/>
              <a:t>PIDE-PRIME TAX COMMISSION</a:t>
            </a:r>
          </a:p>
          <a:p>
            <a:r>
              <a:rPr lang="en-US" dirty="0"/>
              <a:t> TAXATION REFORMS: REVENUE WITH GROWTH</a:t>
            </a:r>
            <a:endParaRPr lang="en-MY" dirty="0"/>
          </a:p>
        </p:txBody>
      </p:sp>
      <p:sp>
        <p:nvSpPr>
          <p:cNvPr id="3" name="Content Placeholder 2"/>
          <p:cNvSpPr txBox="1">
            <a:spLocks/>
          </p:cNvSpPr>
          <p:nvPr/>
        </p:nvSpPr>
        <p:spPr>
          <a:xfrm>
            <a:off x="193787" y="1528764"/>
            <a:ext cx="5304490" cy="4686300"/>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lvl="1">
              <a:spcBef>
                <a:spcPts val="1000"/>
              </a:spcBef>
            </a:pPr>
            <a:r>
              <a:rPr lang="en-US" sz="2000" dirty="0">
                <a:latin typeface="Aptos" panose="020B0004020202020204" pitchFamily="34" charset="0"/>
              </a:rPr>
              <a:t>Estimations done using FY 2021-22 data for collections (</a:t>
            </a:r>
            <a:r>
              <a:rPr lang="en-US" sz="2000" i="1" dirty="0">
                <a:latin typeface="Aptos" panose="020B0004020202020204" pitchFamily="34" charset="0"/>
              </a:rPr>
              <a:t>For latest years values can be calculated using the last column of percentage increase)</a:t>
            </a:r>
            <a:r>
              <a:rPr lang="en-US" sz="2000" dirty="0">
                <a:latin typeface="Aptos" panose="020B0004020202020204" pitchFamily="34" charset="0"/>
              </a:rPr>
              <a:t>.</a:t>
            </a:r>
          </a:p>
          <a:p>
            <a:pPr marL="228600" lvl="1">
              <a:spcBef>
                <a:spcPts val="1000"/>
              </a:spcBef>
            </a:pPr>
            <a:r>
              <a:rPr lang="en-US" sz="2000" dirty="0">
                <a:latin typeface="Aptos" panose="020B0004020202020204" pitchFamily="34" charset="0"/>
              </a:rPr>
              <a:t>PIDE study (2018) shows that change in tax rate leads to a 14.17% increase in tobacco tax collection (Projection average). Assuming the same holds for Beverages</a:t>
            </a:r>
            <a:r>
              <a:rPr lang="en-US" sz="2000" dirty="0" smtClean="0">
                <a:latin typeface="Aptos" panose="020B0004020202020204" pitchFamily="34" charset="0"/>
              </a:rPr>
              <a:t>.</a:t>
            </a:r>
            <a:endParaRPr lang="en-US" sz="2000" dirty="0">
              <a:latin typeface="Aptos" panose="020B0004020202020204" pitchFamily="34" charset="0"/>
            </a:endParaRPr>
          </a:p>
        </p:txBody>
      </p:sp>
      <p:sp>
        <p:nvSpPr>
          <p:cNvPr id="7" name="Title 1">
            <a:extLst>
              <a:ext uri="{FF2B5EF4-FFF2-40B4-BE49-F238E27FC236}">
                <a16:creationId xmlns:a16="http://schemas.microsoft.com/office/drawing/2014/main" id="{3AA8CB14-33A1-A079-4CB0-5943D60B52CC}"/>
              </a:ext>
            </a:extLst>
          </p:cNvPr>
          <p:cNvSpPr txBox="1">
            <a:spLocks/>
          </p:cNvSpPr>
          <p:nvPr/>
        </p:nvSpPr>
        <p:spPr>
          <a:xfrm>
            <a:off x="457201" y="-129712"/>
            <a:ext cx="10515600" cy="134806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MY" sz="4000" b="1" dirty="0">
                <a:solidFill>
                  <a:srgbClr val="FF0000"/>
                </a:solidFill>
                <a:latin typeface="Aptos Display" panose="020B0004020202020204" pitchFamily="34" charset="0"/>
              </a:rPr>
              <a:t>FED Reforms: Revenue Implications (Rs Billion) </a:t>
            </a:r>
            <a:endParaRPr lang="en-US" sz="4000" dirty="0">
              <a:solidFill>
                <a:srgbClr val="FF0000"/>
              </a:solidFill>
              <a:latin typeface="Aptos Display" panose="020B0004020202020204" pitchFamily="34" charset="0"/>
            </a:endParaRPr>
          </a:p>
        </p:txBody>
      </p:sp>
    </p:spTree>
    <p:extLst>
      <p:ext uri="{BB962C8B-B14F-4D97-AF65-F5344CB8AC3E}">
        <p14:creationId xmlns:p14="http://schemas.microsoft.com/office/powerpoint/2010/main" val="25603438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B7A0C01-FB36-F569-E7D3-37EEEC4F0B21}"/>
              </a:ext>
            </a:extLst>
          </p:cNvPr>
          <p:cNvSpPr>
            <a:spLocks noGrp="1"/>
          </p:cNvSpPr>
          <p:nvPr>
            <p:ph type="ctrTitle"/>
          </p:nvPr>
        </p:nvSpPr>
        <p:spPr/>
        <p:txBody>
          <a:bodyPr>
            <a:normAutofit fontScale="90000"/>
          </a:bodyPr>
          <a:lstStyle/>
          <a:p>
            <a:r>
              <a:rPr lang="en-US" dirty="0"/>
              <a:t>Withholding income tax system functions as an indirect tax </a:t>
            </a:r>
          </a:p>
        </p:txBody>
      </p:sp>
      <p:sp>
        <p:nvSpPr>
          <p:cNvPr id="7" name="Subtitle 6">
            <a:extLst>
              <a:ext uri="{FF2B5EF4-FFF2-40B4-BE49-F238E27FC236}">
                <a16:creationId xmlns:a16="http://schemas.microsoft.com/office/drawing/2014/main" id="{CC491B53-DDAB-350C-6B27-C29D66C43D4A}"/>
              </a:ext>
            </a:extLst>
          </p:cNvPr>
          <p:cNvSpPr>
            <a:spLocks noGrp="1"/>
          </p:cNvSpPr>
          <p:nvPr>
            <p:ph type="subTitle" idx="1"/>
          </p:nvPr>
        </p:nvSpPr>
        <p:spPr/>
        <p:txBody>
          <a:bodyPr/>
          <a:lstStyle/>
          <a:p>
            <a:r>
              <a:rPr lang="en-US" dirty="0"/>
              <a:t>Simplify and withdraw </a:t>
            </a:r>
          </a:p>
        </p:txBody>
      </p:sp>
      <p:sp>
        <p:nvSpPr>
          <p:cNvPr id="4" name="Footer Placeholder 3">
            <a:extLst>
              <a:ext uri="{FF2B5EF4-FFF2-40B4-BE49-F238E27FC236}">
                <a16:creationId xmlns:a16="http://schemas.microsoft.com/office/drawing/2014/main" id="{F356CD96-68D6-AAFC-10D5-BFDD5C0BE1BA}"/>
              </a:ext>
            </a:extLst>
          </p:cNvPr>
          <p:cNvSpPr>
            <a:spLocks noGrp="1"/>
          </p:cNvSpPr>
          <p:nvPr>
            <p:ph type="ftr" sz="quarter" idx="11"/>
          </p:nvPr>
        </p:nvSpPr>
        <p:spPr/>
        <p:txBody>
          <a:bodyPr/>
          <a:lstStyle/>
          <a:p>
            <a:r>
              <a:rPr lang="en-US"/>
              <a:t>PIDE-PRIME TAX COMMISSION- TAXATION REFORMS: REVENUE WITH GROWTH</a:t>
            </a:r>
            <a:endParaRPr lang="en-MY"/>
          </a:p>
        </p:txBody>
      </p:sp>
      <p:sp>
        <p:nvSpPr>
          <p:cNvPr id="5" name="Slide Number Placeholder 4">
            <a:extLst>
              <a:ext uri="{FF2B5EF4-FFF2-40B4-BE49-F238E27FC236}">
                <a16:creationId xmlns:a16="http://schemas.microsoft.com/office/drawing/2014/main" id="{07E8624A-D065-7392-A61C-9BDE7C80B1D5}"/>
              </a:ext>
            </a:extLst>
          </p:cNvPr>
          <p:cNvSpPr>
            <a:spLocks noGrp="1"/>
          </p:cNvSpPr>
          <p:nvPr>
            <p:ph type="sldNum" sz="quarter" idx="12"/>
          </p:nvPr>
        </p:nvSpPr>
        <p:spPr/>
        <p:txBody>
          <a:bodyPr/>
          <a:lstStyle/>
          <a:p>
            <a:fld id="{8F70B212-7167-4CA9-9DEF-CA7FA42262B8}" type="slidenum">
              <a:rPr lang="en-MY" smtClean="0"/>
              <a:t>25</a:t>
            </a:fld>
            <a:endParaRPr lang="en-MY"/>
          </a:p>
        </p:txBody>
      </p:sp>
    </p:spTree>
    <p:extLst>
      <p:ext uri="{BB962C8B-B14F-4D97-AF65-F5344CB8AC3E}">
        <p14:creationId xmlns:p14="http://schemas.microsoft.com/office/powerpoint/2010/main" val="40001413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FFBAAA-8B49-4B31-81F3-47602F754EC8}"/>
              </a:ext>
            </a:extLst>
          </p:cNvPr>
          <p:cNvSpPr>
            <a:spLocks noGrp="1"/>
          </p:cNvSpPr>
          <p:nvPr>
            <p:ph type="title"/>
          </p:nvPr>
        </p:nvSpPr>
        <p:spPr>
          <a:xfrm>
            <a:off x="1028700" y="172279"/>
            <a:ext cx="10134600" cy="715618"/>
          </a:xfrm>
        </p:spPr>
        <p:txBody>
          <a:bodyPr>
            <a:normAutofit/>
          </a:bodyPr>
          <a:lstStyle/>
          <a:p>
            <a:pPr algn="ctr"/>
            <a:r>
              <a:rPr lang="en-US" b="1" dirty="0">
                <a:latin typeface="Times New Roman" panose="02020603050405020304" pitchFamily="18" charset="0"/>
                <a:cs typeface="Times New Roman" panose="02020603050405020304" pitchFamily="18" charset="0"/>
              </a:rPr>
              <a:t>Withholding Tax</a:t>
            </a:r>
          </a:p>
        </p:txBody>
      </p:sp>
      <p:graphicFrame>
        <p:nvGraphicFramePr>
          <p:cNvPr id="9" name="Table 9">
            <a:extLst>
              <a:ext uri="{FF2B5EF4-FFF2-40B4-BE49-F238E27FC236}">
                <a16:creationId xmlns:a16="http://schemas.microsoft.com/office/drawing/2014/main" id="{493362CC-D562-41E7-9362-F5943DAD8710}"/>
              </a:ext>
            </a:extLst>
          </p:cNvPr>
          <p:cNvGraphicFramePr>
            <a:graphicFrameLocks noGrp="1"/>
          </p:cNvGraphicFramePr>
          <p:nvPr>
            <p:ph sz="half" idx="1"/>
          </p:nvPr>
        </p:nvGraphicFramePr>
        <p:xfrm>
          <a:off x="172278" y="887898"/>
          <a:ext cx="3684105" cy="5904501"/>
        </p:xfrm>
        <a:graphic>
          <a:graphicData uri="http://schemas.openxmlformats.org/drawingml/2006/table">
            <a:tbl>
              <a:tblPr firstRow="1" bandRow="1">
                <a:tableStyleId>{5C22544A-7EE6-4342-B048-85BDC9FD1C3A}</a:tableStyleId>
              </a:tblPr>
              <a:tblGrid>
                <a:gridCol w="2029810">
                  <a:extLst>
                    <a:ext uri="{9D8B030D-6E8A-4147-A177-3AD203B41FA5}">
                      <a16:colId xmlns:a16="http://schemas.microsoft.com/office/drawing/2014/main" val="376262278"/>
                    </a:ext>
                  </a:extLst>
                </a:gridCol>
                <a:gridCol w="1654295">
                  <a:extLst>
                    <a:ext uri="{9D8B030D-6E8A-4147-A177-3AD203B41FA5}">
                      <a16:colId xmlns:a16="http://schemas.microsoft.com/office/drawing/2014/main" val="3543549256"/>
                    </a:ext>
                  </a:extLst>
                </a:gridCol>
              </a:tblGrid>
              <a:tr h="627047">
                <a:tc>
                  <a:txBody>
                    <a:bodyPr/>
                    <a:lstStyle/>
                    <a:p>
                      <a:pPr algn="ctr"/>
                      <a:r>
                        <a:rPr lang="en-US" sz="2000" dirty="0">
                          <a:latin typeface="Times New Roman" panose="02020603050405020304" pitchFamily="18" charset="0"/>
                          <a:cs typeface="Times New Roman" panose="02020603050405020304" pitchFamily="18" charset="0"/>
                        </a:rPr>
                        <a:t>No. of Goods</a:t>
                      </a:r>
                    </a:p>
                  </a:txBody>
                  <a:tcPr/>
                </a:tc>
                <a:tc>
                  <a:txBody>
                    <a:bodyPr/>
                    <a:lstStyle/>
                    <a:p>
                      <a:pPr algn="ctr"/>
                      <a:r>
                        <a:rPr lang="en-US" sz="2000" dirty="0">
                          <a:latin typeface="Times New Roman" panose="02020603050405020304" pitchFamily="18" charset="0"/>
                          <a:cs typeface="Times New Roman" panose="02020603050405020304" pitchFamily="18" charset="0"/>
                        </a:rPr>
                        <a:t>88</a:t>
                      </a:r>
                    </a:p>
                  </a:txBody>
                  <a:tcPr/>
                </a:tc>
                <a:extLst>
                  <a:ext uri="{0D108BD9-81ED-4DB2-BD59-A6C34878D82A}">
                    <a16:rowId xmlns:a16="http://schemas.microsoft.com/office/drawing/2014/main" val="3161451280"/>
                  </a:ext>
                </a:extLst>
              </a:tr>
              <a:tr h="627047">
                <a:tc>
                  <a:txBody>
                    <a:bodyPr/>
                    <a:lstStyle/>
                    <a:p>
                      <a:pPr algn="ctr"/>
                      <a:r>
                        <a:rPr lang="en-US" sz="2000" dirty="0">
                          <a:latin typeface="Times New Roman" panose="02020603050405020304" pitchFamily="18" charset="0"/>
                          <a:cs typeface="Times New Roman" panose="02020603050405020304" pitchFamily="18" charset="0"/>
                        </a:rPr>
                        <a:t>Total amount</a:t>
                      </a:r>
                    </a:p>
                  </a:txBody>
                  <a:tcPr/>
                </a:tc>
                <a:tc>
                  <a:txBody>
                    <a:bodyPr/>
                    <a:lstStyle/>
                    <a:p>
                      <a:pPr algn="ctr" fontAlgn="ctr"/>
                      <a:r>
                        <a:rPr lang="en-US" sz="2000" b="0" i="0" u="none" strike="noStrike" dirty="0">
                          <a:solidFill>
                            <a:srgbClr val="000000"/>
                          </a:solidFill>
                          <a:effectLst/>
                          <a:latin typeface="Times New Roman" panose="02020603050405020304" pitchFamily="18" charset="0"/>
                        </a:rPr>
                        <a:t>Rs. 1,237.338</a:t>
                      </a:r>
                      <a:r>
                        <a:rPr lang="en-US" sz="1200" b="0" i="0" u="none" strike="noStrike" dirty="0">
                          <a:solidFill>
                            <a:srgbClr val="000000"/>
                          </a:solidFill>
                          <a:effectLst/>
                          <a:latin typeface="Times New Roman" panose="02020603050405020304" pitchFamily="18" charset="0"/>
                        </a:rPr>
                        <a:t> </a:t>
                      </a:r>
                      <a:r>
                        <a:rPr lang="en-US" sz="2000" b="0" i="0" u="none" strike="noStrike" dirty="0">
                          <a:solidFill>
                            <a:srgbClr val="000000"/>
                          </a:solidFill>
                          <a:effectLst/>
                          <a:latin typeface="Times New Roman" panose="02020603050405020304" pitchFamily="18" charset="0"/>
                        </a:rPr>
                        <a:t>Billion</a:t>
                      </a:r>
                      <a:endParaRPr lang="en-US" sz="1200" b="0"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2516515983"/>
                  </a:ext>
                </a:extLst>
              </a:tr>
              <a:tr h="986228">
                <a:tc>
                  <a:txBody>
                    <a:bodyPr/>
                    <a:lstStyle/>
                    <a:p>
                      <a:pPr algn="ctr"/>
                      <a:r>
                        <a:rPr lang="en-US" sz="2000" dirty="0">
                          <a:latin typeface="Times New Roman" panose="02020603050405020304" pitchFamily="18" charset="0"/>
                          <a:cs typeface="Times New Roman" panose="02020603050405020304" pitchFamily="18" charset="0"/>
                        </a:rPr>
                        <a:t>No. of Goods Contributing below 1%</a:t>
                      </a:r>
                    </a:p>
                  </a:txBody>
                  <a:tcPr/>
                </a:tc>
                <a:tc>
                  <a:txBody>
                    <a:bodyPr/>
                    <a:lstStyle/>
                    <a:p>
                      <a:pPr algn="ctr"/>
                      <a:r>
                        <a:rPr lang="en-US" sz="2000" dirty="0">
                          <a:latin typeface="Times New Roman" panose="02020603050405020304" pitchFamily="18" charset="0"/>
                          <a:cs typeface="Times New Roman" panose="02020603050405020304" pitchFamily="18" charset="0"/>
                        </a:rPr>
                        <a:t>45</a:t>
                      </a:r>
                    </a:p>
                  </a:txBody>
                  <a:tcPr/>
                </a:tc>
                <a:extLst>
                  <a:ext uri="{0D108BD9-81ED-4DB2-BD59-A6C34878D82A}">
                    <a16:rowId xmlns:a16="http://schemas.microsoft.com/office/drawing/2014/main" val="1599878285"/>
                  </a:ext>
                </a:extLst>
              </a:tr>
              <a:tr h="986228">
                <a:tc>
                  <a:txBody>
                    <a:bodyPr/>
                    <a:lstStyle/>
                    <a:p>
                      <a:pPr algn="ctr"/>
                      <a:r>
                        <a:rPr lang="en-US" sz="2000" dirty="0">
                          <a:latin typeface="Times New Roman" panose="02020603050405020304" pitchFamily="18" charset="0"/>
                          <a:cs typeface="Times New Roman" panose="02020603050405020304" pitchFamily="18" charset="0"/>
                        </a:rPr>
                        <a:t>Amount Contribution below 1%</a:t>
                      </a:r>
                    </a:p>
                  </a:txBody>
                  <a:tcPr/>
                </a:tc>
                <a:tc>
                  <a:txBody>
                    <a:bodyPr/>
                    <a:lstStyle/>
                    <a:p>
                      <a:pPr algn="ctr"/>
                      <a:r>
                        <a:rPr lang="en-US" sz="2000" dirty="0">
                          <a:latin typeface="Times New Roman" panose="02020603050405020304" pitchFamily="18" charset="0"/>
                          <a:cs typeface="Times New Roman" panose="02020603050405020304" pitchFamily="18" charset="0"/>
                        </a:rPr>
                        <a:t>Rs. 11.275 billion</a:t>
                      </a:r>
                    </a:p>
                  </a:txBody>
                  <a:tcPr/>
                </a:tc>
                <a:extLst>
                  <a:ext uri="{0D108BD9-81ED-4DB2-BD59-A6C34878D82A}">
                    <a16:rowId xmlns:a16="http://schemas.microsoft.com/office/drawing/2014/main" val="3644728062"/>
                  </a:ext>
                </a:extLst>
              </a:tr>
              <a:tr h="986228">
                <a:tc>
                  <a:txBody>
                    <a:bodyPr/>
                    <a:lstStyle/>
                    <a:p>
                      <a:pPr algn="ctr"/>
                      <a:r>
                        <a:rPr lang="en-US" sz="2000" dirty="0">
                          <a:latin typeface="Times New Roman" panose="02020603050405020304" pitchFamily="18" charset="0"/>
                          <a:cs typeface="Times New Roman" panose="02020603050405020304" pitchFamily="18" charset="0"/>
                        </a:rPr>
                        <a:t>No. of Goods Contributing above 1%</a:t>
                      </a:r>
                    </a:p>
                  </a:txBody>
                  <a:tcPr/>
                </a:tc>
                <a:tc>
                  <a:txBody>
                    <a:bodyPr/>
                    <a:lstStyle/>
                    <a:p>
                      <a:pPr algn="ctr"/>
                      <a:r>
                        <a:rPr lang="en-US" sz="2000" dirty="0">
                          <a:latin typeface="Times New Roman" panose="02020603050405020304" pitchFamily="18" charset="0"/>
                          <a:cs typeface="Times New Roman" panose="02020603050405020304" pitchFamily="18" charset="0"/>
                        </a:rPr>
                        <a:t>43</a:t>
                      </a:r>
                    </a:p>
                  </a:txBody>
                  <a:tcPr/>
                </a:tc>
                <a:extLst>
                  <a:ext uri="{0D108BD9-81ED-4DB2-BD59-A6C34878D82A}">
                    <a16:rowId xmlns:a16="http://schemas.microsoft.com/office/drawing/2014/main" val="2566729438"/>
                  </a:ext>
                </a:extLst>
              </a:tr>
              <a:tr h="986228">
                <a:tc>
                  <a:txBody>
                    <a:bodyPr/>
                    <a:lstStyle/>
                    <a:p>
                      <a:pPr algn="ctr"/>
                      <a:r>
                        <a:rPr lang="en-US" sz="2000" dirty="0">
                          <a:latin typeface="Times New Roman" panose="02020603050405020304" pitchFamily="18" charset="0"/>
                          <a:cs typeface="Times New Roman" panose="02020603050405020304" pitchFamily="18" charset="0"/>
                        </a:rPr>
                        <a:t>Amount Contribution above 1%</a:t>
                      </a:r>
                    </a:p>
                  </a:txBody>
                  <a:tcPr/>
                </a:tc>
                <a:tc>
                  <a:txBody>
                    <a:bodyPr/>
                    <a:lstStyle/>
                    <a:p>
                      <a:pPr algn="ctr"/>
                      <a:r>
                        <a:rPr lang="en-US" sz="2000" dirty="0">
                          <a:latin typeface="Times New Roman" panose="02020603050405020304" pitchFamily="18" charset="0"/>
                          <a:cs typeface="Times New Roman" panose="02020603050405020304" pitchFamily="18" charset="0"/>
                        </a:rPr>
                        <a:t>Rs. 1225.480 billion</a:t>
                      </a:r>
                    </a:p>
                  </a:txBody>
                  <a:tcPr/>
                </a:tc>
                <a:extLst>
                  <a:ext uri="{0D108BD9-81ED-4DB2-BD59-A6C34878D82A}">
                    <a16:rowId xmlns:a16="http://schemas.microsoft.com/office/drawing/2014/main" val="200743118"/>
                  </a:ext>
                </a:extLst>
              </a:tr>
              <a:tr h="627047">
                <a:tc>
                  <a:txBody>
                    <a:bodyPr/>
                    <a:lstStyle/>
                    <a:p>
                      <a:pPr algn="ctr"/>
                      <a:r>
                        <a:rPr lang="en-US" sz="2000" dirty="0">
                          <a:latin typeface="Times New Roman" panose="02020603050405020304" pitchFamily="18" charset="0"/>
                          <a:cs typeface="Times New Roman" panose="02020603050405020304" pitchFamily="18" charset="0"/>
                        </a:rPr>
                        <a:t>Top 10 (%age)</a:t>
                      </a:r>
                    </a:p>
                  </a:txBody>
                  <a:tcPr/>
                </a:tc>
                <a:tc>
                  <a:txBody>
                    <a:bodyPr/>
                    <a:lstStyle/>
                    <a:p>
                      <a:pPr algn="ctr"/>
                      <a:r>
                        <a:rPr lang="en-US" sz="2000" dirty="0">
                          <a:latin typeface="Times New Roman" panose="02020603050405020304" pitchFamily="18" charset="0"/>
                          <a:cs typeface="Times New Roman" panose="02020603050405020304" pitchFamily="18" charset="0"/>
                        </a:rPr>
                        <a:t>66.15%</a:t>
                      </a:r>
                    </a:p>
                  </a:txBody>
                  <a:tcPr/>
                </a:tc>
                <a:extLst>
                  <a:ext uri="{0D108BD9-81ED-4DB2-BD59-A6C34878D82A}">
                    <a16:rowId xmlns:a16="http://schemas.microsoft.com/office/drawing/2014/main" val="2393843124"/>
                  </a:ext>
                </a:extLst>
              </a:tr>
            </a:tbl>
          </a:graphicData>
        </a:graphic>
      </p:graphicFrame>
      <p:graphicFrame>
        <p:nvGraphicFramePr>
          <p:cNvPr id="8" name="Content Placeholder 7">
            <a:extLst>
              <a:ext uri="{FF2B5EF4-FFF2-40B4-BE49-F238E27FC236}">
                <a16:creationId xmlns:a16="http://schemas.microsoft.com/office/drawing/2014/main" id="{6A68259B-536B-4AE9-9881-328CACA63977}"/>
              </a:ext>
              <a:ext uri="{C183D7F6-B498-43B3-948B-1728B52AA6E4}">
                <adec:decorative xmlns:adec="http://schemas.microsoft.com/office/drawing/2017/decorative" xmlns="" val="1"/>
              </a:ext>
            </a:extLst>
          </p:cNvPr>
          <p:cNvGraphicFramePr>
            <a:graphicFrameLocks noGrp="1"/>
          </p:cNvGraphicFramePr>
          <p:nvPr>
            <p:ph sz="half" idx="2"/>
          </p:nvPr>
        </p:nvGraphicFramePr>
        <p:xfrm>
          <a:off x="4035866" y="986529"/>
          <a:ext cx="7872116" cy="3720553"/>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561A11F6-4330-EE96-137B-E4C268625DAF}"/>
              </a:ext>
            </a:extLst>
          </p:cNvPr>
          <p:cNvSpPr>
            <a:spLocks noGrp="1"/>
          </p:cNvSpPr>
          <p:nvPr>
            <p:ph type="sldNum" sz="quarter" idx="12"/>
          </p:nvPr>
        </p:nvSpPr>
        <p:spPr/>
        <p:txBody>
          <a:bodyPr/>
          <a:lstStyle/>
          <a:p>
            <a:fld id="{8F70B212-7167-4CA9-9DEF-CA7FA42262B8}" type="slidenum">
              <a:rPr lang="en-MY" smtClean="0"/>
              <a:t>26</a:t>
            </a:fld>
            <a:endParaRPr lang="en-MY"/>
          </a:p>
        </p:txBody>
      </p:sp>
      <p:sp>
        <p:nvSpPr>
          <p:cNvPr id="5" name="Footer Placeholder 3">
            <a:extLst>
              <a:ext uri="{FF2B5EF4-FFF2-40B4-BE49-F238E27FC236}">
                <a16:creationId xmlns:a16="http://schemas.microsoft.com/office/drawing/2014/main" id="{58D62DE3-C866-E1B6-85D8-887D386DAF63}"/>
              </a:ext>
            </a:extLst>
          </p:cNvPr>
          <p:cNvSpPr>
            <a:spLocks noGrp="1"/>
          </p:cNvSpPr>
          <p:nvPr>
            <p:ph type="ftr" sz="quarter" idx="11"/>
          </p:nvPr>
        </p:nvSpPr>
        <p:spPr>
          <a:xfrm>
            <a:off x="3814682" y="6356350"/>
            <a:ext cx="4114800" cy="365125"/>
          </a:xfrm>
        </p:spPr>
        <p:txBody>
          <a:bodyPr/>
          <a:lstStyle/>
          <a:p>
            <a:r>
              <a:rPr lang="en-US" dirty="0"/>
              <a:t>PIDE-PRIME TAX COMMISSION</a:t>
            </a:r>
          </a:p>
          <a:p>
            <a:r>
              <a:rPr lang="en-US" dirty="0"/>
              <a:t> TAXATION REFORMS: REVENUE WITH GROWTH</a:t>
            </a:r>
            <a:endParaRPr lang="en-MY" dirty="0"/>
          </a:p>
        </p:txBody>
      </p:sp>
      <p:sp>
        <p:nvSpPr>
          <p:cNvPr id="3" name="TextBox 2"/>
          <p:cNvSpPr txBox="1"/>
          <p:nvPr/>
        </p:nvSpPr>
        <p:spPr>
          <a:xfrm>
            <a:off x="4291445" y="5185064"/>
            <a:ext cx="7377546" cy="1323439"/>
          </a:xfrm>
          <a:prstGeom prst="rect">
            <a:avLst/>
          </a:prstGeom>
          <a:noFill/>
        </p:spPr>
        <p:txBody>
          <a:bodyPr wrap="square" rtlCol="0">
            <a:spAutoFit/>
          </a:bodyPr>
          <a:lstStyle/>
          <a:p>
            <a:r>
              <a:rPr lang="en-US" sz="2000" dirty="0">
                <a:solidFill>
                  <a:srgbClr val="00B0F0"/>
                </a:solidFill>
              </a:rPr>
              <a:t>There are more than half WHT tax lines which are contributing less than 1% of the total withholding taxes.</a:t>
            </a:r>
          </a:p>
          <a:p>
            <a:r>
              <a:rPr lang="en-US" sz="2000" dirty="0">
                <a:solidFill>
                  <a:srgbClr val="00B0F0"/>
                </a:solidFill>
              </a:rPr>
              <a:t>Which on the other hand results in excess documentation cost for withholding agents</a:t>
            </a:r>
          </a:p>
        </p:txBody>
      </p:sp>
    </p:spTree>
    <p:extLst>
      <p:ext uri="{BB962C8B-B14F-4D97-AF65-F5344CB8AC3E}">
        <p14:creationId xmlns:p14="http://schemas.microsoft.com/office/powerpoint/2010/main" val="40573101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4C87B-0C9A-D737-C81D-9ACBA6082590}"/>
              </a:ext>
            </a:extLst>
          </p:cNvPr>
          <p:cNvSpPr>
            <a:spLocks noGrp="1"/>
          </p:cNvSpPr>
          <p:nvPr>
            <p:ph type="title"/>
          </p:nvPr>
        </p:nvSpPr>
        <p:spPr>
          <a:xfrm>
            <a:off x="586842" y="524624"/>
            <a:ext cx="9738257" cy="1107126"/>
          </a:xfrm>
        </p:spPr>
        <p:txBody>
          <a:bodyPr anchor="t">
            <a:normAutofit/>
          </a:bodyPr>
          <a:lstStyle/>
          <a:p>
            <a:pPr algn="ctr"/>
            <a:r>
              <a:rPr lang="en-MY" sz="4000" b="1" dirty="0">
                <a:solidFill>
                  <a:srgbClr val="FF0000"/>
                </a:solidFill>
                <a:latin typeface="Aptos Display" panose="020B0004020202020204" pitchFamily="34" charset="0"/>
              </a:rPr>
              <a:t>REDUCE RELIANCE ON WITHHOLDING TAXES </a:t>
            </a:r>
          </a:p>
        </p:txBody>
      </p:sp>
      <p:sp>
        <p:nvSpPr>
          <p:cNvPr id="4" name="Slide Number Placeholder 3">
            <a:extLst>
              <a:ext uri="{FF2B5EF4-FFF2-40B4-BE49-F238E27FC236}">
                <a16:creationId xmlns:a16="http://schemas.microsoft.com/office/drawing/2014/main" id="{9D6884C8-D557-5C2B-FB59-358E1449C4BB}"/>
              </a:ext>
            </a:extLst>
          </p:cNvPr>
          <p:cNvSpPr>
            <a:spLocks noGrp="1"/>
          </p:cNvSpPr>
          <p:nvPr>
            <p:ph type="sldNum" sz="quarter" idx="12"/>
          </p:nvPr>
        </p:nvSpPr>
        <p:spPr/>
        <p:txBody>
          <a:bodyPr/>
          <a:lstStyle/>
          <a:p>
            <a:fld id="{8F70B212-7167-4CA9-9DEF-CA7FA42262B8}" type="slidenum">
              <a:rPr lang="en-MY" smtClean="0"/>
              <a:t>27</a:t>
            </a:fld>
            <a:endParaRPr lang="en-MY"/>
          </a:p>
        </p:txBody>
      </p:sp>
      <p:sp>
        <p:nvSpPr>
          <p:cNvPr id="3" name="Content Placeholder 2">
            <a:extLst>
              <a:ext uri="{FF2B5EF4-FFF2-40B4-BE49-F238E27FC236}">
                <a16:creationId xmlns:a16="http://schemas.microsoft.com/office/drawing/2014/main" id="{2AAC656B-D967-4DC1-2331-1ABC790C1F80}"/>
              </a:ext>
            </a:extLst>
          </p:cNvPr>
          <p:cNvSpPr>
            <a:spLocks/>
          </p:cNvSpPr>
          <p:nvPr/>
        </p:nvSpPr>
        <p:spPr>
          <a:xfrm>
            <a:off x="586842" y="2334533"/>
            <a:ext cx="10284358" cy="3050124"/>
          </a:xfrm>
          <a:prstGeom prst="rect">
            <a:avLst/>
          </a:prstGeom>
        </p:spPr>
        <p:txBody>
          <a:bodyPr/>
          <a:lstStyle/>
          <a:p>
            <a:pPr algn="just"/>
            <a:endParaRPr lang="en-MY" dirty="0">
              <a:latin typeface="Aptos" panose="020B0004020202020204" pitchFamily="34" charset="0"/>
            </a:endParaRPr>
          </a:p>
        </p:txBody>
      </p:sp>
      <p:sp>
        <p:nvSpPr>
          <p:cNvPr id="10" name="Footer Placeholder 3">
            <a:extLst>
              <a:ext uri="{FF2B5EF4-FFF2-40B4-BE49-F238E27FC236}">
                <a16:creationId xmlns:a16="http://schemas.microsoft.com/office/drawing/2014/main" id="{7A4EAEDD-270C-1602-F414-6FB7F332B3F9}"/>
              </a:ext>
            </a:extLst>
          </p:cNvPr>
          <p:cNvSpPr>
            <a:spLocks noGrp="1"/>
          </p:cNvSpPr>
          <p:nvPr>
            <p:ph type="ftr" sz="quarter" idx="11"/>
          </p:nvPr>
        </p:nvSpPr>
        <p:spPr>
          <a:xfrm>
            <a:off x="3814682" y="6356350"/>
            <a:ext cx="4114800" cy="365125"/>
          </a:xfrm>
        </p:spPr>
        <p:txBody>
          <a:bodyPr/>
          <a:lstStyle/>
          <a:p>
            <a:r>
              <a:rPr lang="en-US" dirty="0"/>
              <a:t>PIDE-PRIME TAX COMMISSION</a:t>
            </a:r>
          </a:p>
          <a:p>
            <a:r>
              <a:rPr lang="en-US" dirty="0"/>
              <a:t> TAXATION REFORMS: REVENUE WITH GROWTH</a:t>
            </a:r>
            <a:endParaRPr lang="en-MY" dirty="0"/>
          </a:p>
        </p:txBody>
      </p:sp>
      <p:sp>
        <p:nvSpPr>
          <p:cNvPr id="7" name="TextBox 6">
            <a:extLst>
              <a:ext uri="{FF2B5EF4-FFF2-40B4-BE49-F238E27FC236}">
                <a16:creationId xmlns:a16="http://schemas.microsoft.com/office/drawing/2014/main" id="{5797715A-B265-E609-53CC-0D796F4AF56D}"/>
              </a:ext>
            </a:extLst>
          </p:cNvPr>
          <p:cNvSpPr txBox="1"/>
          <p:nvPr/>
        </p:nvSpPr>
        <p:spPr>
          <a:xfrm>
            <a:off x="931334" y="1473342"/>
            <a:ext cx="9738256" cy="3970318"/>
          </a:xfrm>
          <a:prstGeom prst="rect">
            <a:avLst/>
          </a:prstGeom>
          <a:noFill/>
        </p:spPr>
        <p:txBody>
          <a:bodyPr wrap="square">
            <a:spAutoFit/>
          </a:bodyPr>
          <a:lstStyle/>
          <a:p>
            <a:pPr marL="285750" indent="-285750" algn="just">
              <a:buFont typeface="Arial" panose="020B0604020202020204" pitchFamily="34" charset="0"/>
              <a:buChar char="•"/>
            </a:pPr>
            <a:r>
              <a:rPr lang="en-MY" sz="2800" dirty="0"/>
              <a:t>While being called income taxes, they operate like indirect taxes</a:t>
            </a:r>
          </a:p>
          <a:p>
            <a:pPr marL="285750" indent="-285750" algn="just">
              <a:buFont typeface="Arial" panose="020B0604020202020204" pitchFamily="34" charset="0"/>
              <a:buChar char="•"/>
            </a:pPr>
            <a:r>
              <a:rPr lang="en-MY" sz="2800" dirty="0"/>
              <a:t>Regressive in nature and non-refundable for poor people.  </a:t>
            </a:r>
          </a:p>
          <a:p>
            <a:pPr marL="285750" indent="-285750" algn="just">
              <a:buFont typeface="Arial" panose="020B0604020202020204" pitchFamily="34" charset="0"/>
              <a:buChar char="•"/>
            </a:pPr>
            <a:endParaRPr lang="en-MY" sz="2800" dirty="0"/>
          </a:p>
          <a:p>
            <a:pPr marL="457200" indent="-457200" algn="just">
              <a:buFont typeface="Arial" panose="020B0604020202020204" pitchFamily="34" charset="0"/>
              <a:buChar char="•"/>
            </a:pPr>
            <a:r>
              <a:rPr lang="en-MY" sz="2800" dirty="0"/>
              <a:t>Withdrawal of excessive withholding taxation will only cost less </a:t>
            </a:r>
            <a:r>
              <a:rPr lang="en-MY" sz="2800" dirty="0">
                <a:solidFill>
                  <a:srgbClr val="00B0F0"/>
                </a:solidFill>
              </a:rPr>
              <a:t>than 1% of income tax collection 0.04% of GDP.</a:t>
            </a:r>
          </a:p>
          <a:p>
            <a:pPr marL="457200" indent="-457200" algn="just">
              <a:buFont typeface="Arial" panose="020B0604020202020204" pitchFamily="34" charset="0"/>
              <a:buChar char="•"/>
            </a:pPr>
            <a:r>
              <a:rPr lang="en-MY" sz="2800" dirty="0"/>
              <a:t>It will also reduce the administrative burden of the businesses involved in collection </a:t>
            </a:r>
          </a:p>
          <a:p>
            <a:pPr marL="457200" indent="-457200" algn="just">
              <a:buFont typeface="Arial" panose="020B0604020202020204" pitchFamily="34" charset="0"/>
              <a:buChar char="•"/>
            </a:pPr>
            <a:endParaRPr lang="en-MY" sz="2800" dirty="0"/>
          </a:p>
          <a:p>
            <a:pPr marL="457200" indent="-457200" algn="just">
              <a:buFont typeface="Arial" panose="020B0604020202020204" pitchFamily="34" charset="0"/>
              <a:buChar char="•"/>
            </a:pPr>
            <a:endParaRPr lang="en-MY" sz="2800" dirty="0">
              <a:solidFill>
                <a:srgbClr val="FF0000"/>
              </a:solidFill>
            </a:endParaRPr>
          </a:p>
        </p:txBody>
      </p:sp>
    </p:spTree>
    <p:extLst>
      <p:ext uri="{BB962C8B-B14F-4D97-AF65-F5344CB8AC3E}">
        <p14:creationId xmlns:p14="http://schemas.microsoft.com/office/powerpoint/2010/main" val="40980664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4C87B-0C9A-D737-C81D-9ACBA6082590}"/>
              </a:ext>
            </a:extLst>
          </p:cNvPr>
          <p:cNvSpPr>
            <a:spLocks noGrp="1"/>
          </p:cNvSpPr>
          <p:nvPr>
            <p:ph type="title"/>
          </p:nvPr>
        </p:nvSpPr>
        <p:spPr>
          <a:xfrm>
            <a:off x="586842" y="524624"/>
            <a:ext cx="9738257" cy="1107126"/>
          </a:xfrm>
        </p:spPr>
        <p:txBody>
          <a:bodyPr anchor="t">
            <a:normAutofit/>
          </a:bodyPr>
          <a:lstStyle/>
          <a:p>
            <a:pPr algn="ctr"/>
            <a:r>
              <a:rPr lang="en-MY" sz="4000" b="1" dirty="0">
                <a:solidFill>
                  <a:srgbClr val="FF0000"/>
                </a:solidFill>
                <a:latin typeface="Aptos Display" panose="020B0004020202020204" pitchFamily="34" charset="0"/>
              </a:rPr>
              <a:t>REFORMING WITHHOLDING TAXES </a:t>
            </a:r>
          </a:p>
        </p:txBody>
      </p:sp>
      <p:sp>
        <p:nvSpPr>
          <p:cNvPr id="4" name="Slide Number Placeholder 3">
            <a:extLst>
              <a:ext uri="{FF2B5EF4-FFF2-40B4-BE49-F238E27FC236}">
                <a16:creationId xmlns:a16="http://schemas.microsoft.com/office/drawing/2014/main" id="{9D6884C8-D557-5C2B-FB59-358E1449C4BB}"/>
              </a:ext>
            </a:extLst>
          </p:cNvPr>
          <p:cNvSpPr>
            <a:spLocks noGrp="1"/>
          </p:cNvSpPr>
          <p:nvPr>
            <p:ph type="sldNum" sz="quarter" idx="12"/>
          </p:nvPr>
        </p:nvSpPr>
        <p:spPr/>
        <p:txBody>
          <a:bodyPr/>
          <a:lstStyle/>
          <a:p>
            <a:fld id="{8F70B212-7167-4CA9-9DEF-CA7FA42262B8}" type="slidenum">
              <a:rPr lang="en-MY" smtClean="0"/>
              <a:t>28</a:t>
            </a:fld>
            <a:endParaRPr lang="en-MY"/>
          </a:p>
        </p:txBody>
      </p:sp>
      <p:sp>
        <p:nvSpPr>
          <p:cNvPr id="3" name="Content Placeholder 2">
            <a:extLst>
              <a:ext uri="{FF2B5EF4-FFF2-40B4-BE49-F238E27FC236}">
                <a16:creationId xmlns:a16="http://schemas.microsoft.com/office/drawing/2014/main" id="{2AAC656B-D967-4DC1-2331-1ABC790C1F80}"/>
              </a:ext>
            </a:extLst>
          </p:cNvPr>
          <p:cNvSpPr>
            <a:spLocks/>
          </p:cNvSpPr>
          <p:nvPr/>
        </p:nvSpPr>
        <p:spPr>
          <a:xfrm>
            <a:off x="586842" y="1794933"/>
            <a:ext cx="10944758" cy="3589724"/>
          </a:xfrm>
          <a:prstGeom prst="rect">
            <a:avLst/>
          </a:prstGeom>
        </p:spPr>
        <p:txBody>
          <a:bodyPr/>
          <a:lstStyle/>
          <a:p>
            <a:pPr marL="457200" indent="-457200" algn="just">
              <a:buFont typeface="+mj-lt"/>
              <a:buAutoNum type="arabicPeriod"/>
            </a:pPr>
            <a:r>
              <a:rPr lang="en-US" sz="2800" dirty="0">
                <a:latin typeface="Aptos" panose="020B0004020202020204" pitchFamily="34" charset="0"/>
              </a:rPr>
              <a:t>Withholding Taxation Regime should be changed to an advanced income tax regime </a:t>
            </a:r>
          </a:p>
          <a:p>
            <a:pPr marL="457200" indent="-457200" algn="just">
              <a:buFont typeface="+mj-lt"/>
              <a:buAutoNum type="arabicPeriod"/>
            </a:pPr>
            <a:r>
              <a:rPr lang="en-US" sz="2800" dirty="0">
                <a:latin typeface="Aptos" panose="020B0004020202020204" pitchFamily="34" charset="0"/>
              </a:rPr>
              <a:t>All withholding taxes on transactions, which are not based on income (such as utilities, school fees, bank withdrawals </a:t>
            </a:r>
            <a:r>
              <a:rPr lang="en-US" sz="2800" dirty="0" err="1">
                <a:latin typeface="Aptos" panose="020B0004020202020204" pitchFamily="34" charset="0"/>
              </a:rPr>
              <a:t>etc</a:t>
            </a:r>
            <a:r>
              <a:rPr lang="en-US" sz="2800" dirty="0">
                <a:latin typeface="Aptos" panose="020B0004020202020204" pitchFamily="34" charset="0"/>
              </a:rPr>
              <a:t>) should be gradually phased out quickly</a:t>
            </a:r>
          </a:p>
          <a:p>
            <a:pPr marL="457200" indent="-457200" algn="just">
              <a:buFont typeface="+mj-lt"/>
              <a:buAutoNum type="arabicPeriod"/>
            </a:pPr>
            <a:r>
              <a:rPr lang="en-US" sz="2800" dirty="0">
                <a:latin typeface="Aptos" panose="020B0004020202020204" pitchFamily="34" charset="0"/>
              </a:rPr>
              <a:t>In the long run, all kinds of withholding taxes, except on payroll, interest, dividends and payments to non-residents should be discontinued. </a:t>
            </a:r>
            <a:r>
              <a:rPr lang="en-US" sz="2800" dirty="0">
                <a:solidFill>
                  <a:srgbClr val="00B0F0"/>
                </a:solidFill>
                <a:latin typeface="Aptos" panose="020B0004020202020204" pitchFamily="34" charset="0"/>
              </a:rPr>
              <a:t>(Almost 44 WH tax lines and 62% of the Total WHT in FY 2021-22)</a:t>
            </a:r>
            <a:r>
              <a:rPr lang="en-US" sz="2800" dirty="0">
                <a:latin typeface="Aptos" panose="020B0004020202020204" pitchFamily="34" charset="0"/>
              </a:rPr>
              <a:t> </a:t>
            </a:r>
          </a:p>
          <a:p>
            <a:pPr algn="just"/>
            <a:endParaRPr lang="en-US" sz="2800" dirty="0">
              <a:latin typeface="Aptos" panose="020B0004020202020204" pitchFamily="34" charset="0"/>
            </a:endParaRPr>
          </a:p>
          <a:p>
            <a:pPr algn="just"/>
            <a:endParaRPr lang="en-MY" dirty="0">
              <a:latin typeface="Aptos" panose="020B0004020202020204" pitchFamily="34" charset="0"/>
            </a:endParaRPr>
          </a:p>
        </p:txBody>
      </p:sp>
      <p:sp>
        <p:nvSpPr>
          <p:cNvPr id="10" name="Footer Placeholder 3">
            <a:extLst>
              <a:ext uri="{FF2B5EF4-FFF2-40B4-BE49-F238E27FC236}">
                <a16:creationId xmlns:a16="http://schemas.microsoft.com/office/drawing/2014/main" id="{7A4EAEDD-270C-1602-F414-6FB7F332B3F9}"/>
              </a:ext>
            </a:extLst>
          </p:cNvPr>
          <p:cNvSpPr>
            <a:spLocks noGrp="1"/>
          </p:cNvSpPr>
          <p:nvPr>
            <p:ph type="ftr" sz="quarter" idx="11"/>
          </p:nvPr>
        </p:nvSpPr>
        <p:spPr>
          <a:xfrm>
            <a:off x="3814682" y="6356350"/>
            <a:ext cx="4114800" cy="365125"/>
          </a:xfrm>
        </p:spPr>
        <p:txBody>
          <a:bodyPr/>
          <a:lstStyle/>
          <a:p>
            <a:r>
              <a:rPr lang="en-US" dirty="0"/>
              <a:t>PIDE-PRIME TAX COMMISSION</a:t>
            </a:r>
          </a:p>
          <a:p>
            <a:r>
              <a:rPr lang="en-US" dirty="0"/>
              <a:t> TAXATION REFORMS: REVENUE WITH GROWTH</a:t>
            </a:r>
            <a:endParaRPr lang="en-MY" dirty="0"/>
          </a:p>
        </p:txBody>
      </p:sp>
    </p:spTree>
    <p:extLst>
      <p:ext uri="{BB962C8B-B14F-4D97-AF65-F5344CB8AC3E}">
        <p14:creationId xmlns:p14="http://schemas.microsoft.com/office/powerpoint/2010/main" val="16155062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32616"/>
            <a:ext cx="10515600" cy="715529"/>
          </a:xfrm>
        </p:spPr>
        <p:txBody>
          <a:bodyPr/>
          <a:lstStyle/>
          <a:p>
            <a:r>
              <a:rPr lang="en-US" dirty="0"/>
              <a:t>Non-income/Transaction base for WHT</a:t>
            </a:r>
          </a:p>
        </p:txBody>
      </p:sp>
      <p:pic>
        <p:nvPicPr>
          <p:cNvPr id="9" name="Content Placeholder 8"/>
          <p:cNvPicPr>
            <a:picLocks noGrp="1" noChangeAspect="1"/>
          </p:cNvPicPr>
          <p:nvPr>
            <p:ph idx="1"/>
          </p:nvPr>
        </p:nvPicPr>
        <p:blipFill rotWithShape="1">
          <a:blip r:embed="rId2"/>
          <a:srcRect t="5256"/>
          <a:stretch/>
        </p:blipFill>
        <p:spPr>
          <a:xfrm>
            <a:off x="1" y="748145"/>
            <a:ext cx="11991108" cy="5973330"/>
          </a:xfrm>
          <a:prstGeom prst="rect">
            <a:avLst/>
          </a:prstGeom>
        </p:spPr>
      </p:pic>
      <p:sp>
        <p:nvSpPr>
          <p:cNvPr id="4" name="Footer Placeholder 3"/>
          <p:cNvSpPr>
            <a:spLocks noGrp="1"/>
          </p:cNvSpPr>
          <p:nvPr>
            <p:ph type="ftr" sz="quarter" idx="11"/>
          </p:nvPr>
        </p:nvSpPr>
        <p:spPr/>
        <p:txBody>
          <a:bodyPr/>
          <a:lstStyle/>
          <a:p>
            <a:r>
              <a:rPr lang="en-US"/>
              <a:t>PIDE-PRIME TAX COMMISSION- TAXATION REFORMS: REVENUE WITH GROWTH</a:t>
            </a:r>
            <a:endParaRPr lang="en-MY"/>
          </a:p>
        </p:txBody>
      </p:sp>
      <p:sp>
        <p:nvSpPr>
          <p:cNvPr id="5" name="Slide Number Placeholder 4"/>
          <p:cNvSpPr>
            <a:spLocks noGrp="1"/>
          </p:cNvSpPr>
          <p:nvPr>
            <p:ph type="sldNum" sz="quarter" idx="12"/>
          </p:nvPr>
        </p:nvSpPr>
        <p:spPr/>
        <p:txBody>
          <a:bodyPr/>
          <a:lstStyle/>
          <a:p>
            <a:fld id="{8F70B212-7167-4CA9-9DEF-CA7FA42262B8}" type="slidenum">
              <a:rPr lang="en-MY" smtClean="0"/>
              <a:t>29</a:t>
            </a:fld>
            <a:endParaRPr lang="en-MY"/>
          </a:p>
        </p:txBody>
      </p:sp>
    </p:spTree>
    <p:extLst>
      <p:ext uri="{BB962C8B-B14F-4D97-AF65-F5344CB8AC3E}">
        <p14:creationId xmlns:p14="http://schemas.microsoft.com/office/powerpoint/2010/main" val="10371160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57C6F64-F534-6BCF-577A-495A5BD3C625}"/>
              </a:ext>
            </a:extLst>
          </p:cNvPr>
          <p:cNvSpPr>
            <a:spLocks noGrp="1"/>
          </p:cNvSpPr>
          <p:nvPr>
            <p:ph type="sldNum" sz="quarter" idx="12"/>
          </p:nvPr>
        </p:nvSpPr>
        <p:spPr/>
        <p:txBody>
          <a:bodyPr/>
          <a:lstStyle/>
          <a:p>
            <a:fld id="{8F70B212-7167-4CA9-9DEF-CA7FA42262B8}" type="slidenum">
              <a:rPr lang="en-MY" smtClean="0"/>
              <a:t>3</a:t>
            </a:fld>
            <a:endParaRPr lang="en-MY"/>
          </a:p>
        </p:txBody>
      </p:sp>
      <p:graphicFrame>
        <p:nvGraphicFramePr>
          <p:cNvPr id="6" name="Content Placeholder 4">
            <a:extLst>
              <a:ext uri="{FF2B5EF4-FFF2-40B4-BE49-F238E27FC236}">
                <a16:creationId xmlns:a16="http://schemas.microsoft.com/office/drawing/2014/main" id="{49B51E8C-7515-A66A-2A72-ABC940615757}"/>
              </a:ext>
            </a:extLst>
          </p:cNvPr>
          <p:cNvGraphicFramePr>
            <a:graphicFrameLocks/>
          </p:cNvGraphicFramePr>
          <p:nvPr>
            <p:extLst>
              <p:ext uri="{D42A27DB-BD31-4B8C-83A1-F6EECF244321}">
                <p14:modId xmlns:p14="http://schemas.microsoft.com/office/powerpoint/2010/main" val="1429677660"/>
              </p:ext>
            </p:extLst>
          </p:nvPr>
        </p:nvGraphicFramePr>
        <p:xfrm>
          <a:off x="300734" y="136524"/>
          <a:ext cx="5912780" cy="5859780"/>
        </p:xfrm>
        <a:graphic>
          <a:graphicData uri="http://schemas.openxmlformats.org/drawingml/2006/table">
            <a:tbl>
              <a:tblPr firstRow="1" bandRow="1">
                <a:tableStyleId>{5C22544A-7EE6-4342-B048-85BDC9FD1C3A}</a:tableStyleId>
              </a:tblPr>
              <a:tblGrid>
                <a:gridCol w="1182556">
                  <a:extLst>
                    <a:ext uri="{9D8B030D-6E8A-4147-A177-3AD203B41FA5}">
                      <a16:colId xmlns:a16="http://schemas.microsoft.com/office/drawing/2014/main" val="1651087214"/>
                    </a:ext>
                  </a:extLst>
                </a:gridCol>
                <a:gridCol w="1182556">
                  <a:extLst>
                    <a:ext uri="{9D8B030D-6E8A-4147-A177-3AD203B41FA5}">
                      <a16:colId xmlns:a16="http://schemas.microsoft.com/office/drawing/2014/main" val="1961559440"/>
                    </a:ext>
                  </a:extLst>
                </a:gridCol>
                <a:gridCol w="1182556">
                  <a:extLst>
                    <a:ext uri="{9D8B030D-6E8A-4147-A177-3AD203B41FA5}">
                      <a16:colId xmlns:a16="http://schemas.microsoft.com/office/drawing/2014/main" val="369481353"/>
                    </a:ext>
                  </a:extLst>
                </a:gridCol>
                <a:gridCol w="1182556">
                  <a:extLst>
                    <a:ext uri="{9D8B030D-6E8A-4147-A177-3AD203B41FA5}">
                      <a16:colId xmlns:a16="http://schemas.microsoft.com/office/drawing/2014/main" val="3756286091"/>
                    </a:ext>
                  </a:extLst>
                </a:gridCol>
                <a:gridCol w="1182556">
                  <a:extLst>
                    <a:ext uri="{9D8B030D-6E8A-4147-A177-3AD203B41FA5}">
                      <a16:colId xmlns:a16="http://schemas.microsoft.com/office/drawing/2014/main" val="1953856049"/>
                    </a:ext>
                  </a:extLst>
                </a:gridCol>
              </a:tblGrid>
              <a:tr h="746701">
                <a:tc>
                  <a:txBody>
                    <a:bodyPr/>
                    <a:lstStyle/>
                    <a:p>
                      <a:pPr algn="ctr"/>
                      <a:r>
                        <a:rPr lang="en-US" sz="1600" dirty="0"/>
                        <a:t>Year</a:t>
                      </a:r>
                      <a:endParaRPr lang="en-PK" sz="1600" dirty="0"/>
                    </a:p>
                  </a:txBody>
                  <a:tcPr/>
                </a:tc>
                <a:tc>
                  <a:txBody>
                    <a:bodyPr/>
                    <a:lstStyle/>
                    <a:p>
                      <a:pPr algn="ctr"/>
                      <a:r>
                        <a:rPr lang="en-US" sz="1600" dirty="0"/>
                        <a:t>Tariff</a:t>
                      </a:r>
                      <a:endParaRPr lang="en-PK" sz="1600" dirty="0"/>
                    </a:p>
                  </a:txBody>
                  <a:tcPr/>
                </a:tc>
                <a:tc>
                  <a:txBody>
                    <a:bodyPr/>
                    <a:lstStyle/>
                    <a:p>
                      <a:pPr algn="ctr"/>
                      <a:r>
                        <a:rPr lang="en-US" sz="1600" dirty="0"/>
                        <a:t>Custom Revenue Collection</a:t>
                      </a:r>
                      <a:endParaRPr lang="en-PK" sz="1600" dirty="0"/>
                    </a:p>
                  </a:txBody>
                  <a:tcPr/>
                </a:tc>
                <a:tc>
                  <a:txBody>
                    <a:bodyPr/>
                    <a:lstStyle/>
                    <a:p>
                      <a:pPr algn="ctr"/>
                      <a:r>
                        <a:rPr lang="en-US" sz="1600" dirty="0"/>
                        <a:t>Exports</a:t>
                      </a:r>
                      <a:endParaRPr lang="en-PK" sz="1600" dirty="0"/>
                    </a:p>
                  </a:txBody>
                  <a:tcPr/>
                </a:tc>
                <a:tc>
                  <a:txBody>
                    <a:bodyPr/>
                    <a:lstStyle/>
                    <a:p>
                      <a:r>
                        <a:rPr lang="en-US" sz="1600" dirty="0"/>
                        <a:t>Imports</a:t>
                      </a:r>
                      <a:endParaRPr lang="en-PK" sz="1600" dirty="0"/>
                    </a:p>
                  </a:txBody>
                  <a:tcPr/>
                </a:tc>
                <a:extLst>
                  <a:ext uri="{0D108BD9-81ED-4DB2-BD59-A6C34878D82A}">
                    <a16:rowId xmlns:a16="http://schemas.microsoft.com/office/drawing/2014/main" val="1218235687"/>
                  </a:ext>
                </a:extLst>
              </a:tr>
              <a:tr h="525457">
                <a:tc>
                  <a:txBody>
                    <a:bodyPr/>
                    <a:lstStyle/>
                    <a:p>
                      <a:pPr algn="ctr"/>
                      <a:endParaRPr lang="en-PK" sz="1600" dirty="0"/>
                    </a:p>
                  </a:txBody>
                  <a:tcPr/>
                </a:tc>
                <a:tc>
                  <a:txBody>
                    <a:bodyPr/>
                    <a:lstStyle/>
                    <a:p>
                      <a:pPr algn="ctr"/>
                      <a:r>
                        <a:rPr lang="en-US" sz="1600" dirty="0"/>
                        <a:t>Values in %</a:t>
                      </a:r>
                      <a:endParaRPr lang="en-PK" sz="16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Values in PKR billion</a:t>
                      </a:r>
                      <a:endParaRPr lang="en-PK" sz="1600" dirty="0"/>
                    </a:p>
                  </a:txBody>
                  <a:tcPr/>
                </a:tc>
                <a:tc gridSpan="2">
                  <a:txBody>
                    <a:bodyPr/>
                    <a:lstStyle/>
                    <a:p>
                      <a:pPr algn="ctr"/>
                      <a:r>
                        <a:rPr lang="en-US" sz="1600" dirty="0"/>
                        <a:t>Values in USD million</a:t>
                      </a:r>
                      <a:endParaRPr lang="en-PK" sz="1600" dirty="0"/>
                    </a:p>
                  </a:txBody>
                  <a:tcPr/>
                </a:tc>
                <a:tc hMerge="1">
                  <a:txBody>
                    <a:bodyPr/>
                    <a:lstStyle/>
                    <a:p>
                      <a:pPr algn="ctr"/>
                      <a:endParaRPr lang="en-PK" sz="1800" dirty="0"/>
                    </a:p>
                  </a:txBody>
                  <a:tcPr/>
                </a:tc>
                <a:extLst>
                  <a:ext uri="{0D108BD9-81ED-4DB2-BD59-A6C34878D82A}">
                    <a16:rowId xmlns:a16="http://schemas.microsoft.com/office/drawing/2014/main" val="3177643800"/>
                  </a:ext>
                </a:extLst>
              </a:tr>
              <a:tr h="449404">
                <a:tc>
                  <a:txBody>
                    <a:bodyPr/>
                    <a:lstStyle/>
                    <a:p>
                      <a:pPr algn="ctr" fontAlgn="b"/>
                      <a:r>
                        <a:rPr lang="en-PK" sz="1600" b="0" i="0" u="none" strike="noStrike" dirty="0">
                          <a:solidFill>
                            <a:srgbClr val="000000"/>
                          </a:solidFill>
                          <a:effectLst/>
                          <a:latin typeface="+mj-lt"/>
                        </a:rPr>
                        <a:t>2000-2001</a:t>
                      </a:r>
                    </a:p>
                  </a:txBody>
                  <a:tcPr marL="7620" marR="7620" marT="7620" marB="0" anchor="ctr"/>
                </a:tc>
                <a:tc>
                  <a:txBody>
                    <a:bodyPr/>
                    <a:lstStyle/>
                    <a:p>
                      <a:pPr algn="ctr" fontAlgn="b"/>
                      <a:r>
                        <a:rPr lang="en-PK" sz="1600" b="0" i="0" u="none" strike="noStrike" dirty="0">
                          <a:solidFill>
                            <a:srgbClr val="000000"/>
                          </a:solidFill>
                          <a:effectLst/>
                          <a:latin typeface="+mj-lt"/>
                        </a:rPr>
                        <a:t>24.49</a:t>
                      </a:r>
                    </a:p>
                  </a:txBody>
                  <a:tcPr marL="7620" marR="7620" marT="7620" marB="0" anchor="ctr"/>
                </a:tc>
                <a:tc>
                  <a:txBody>
                    <a:bodyPr/>
                    <a:lstStyle/>
                    <a:p>
                      <a:pPr algn="ctr">
                        <a:lnSpc>
                          <a:spcPts val="1080"/>
                        </a:lnSpc>
                        <a:spcBef>
                          <a:spcPts val="450"/>
                        </a:spcBef>
                        <a:spcAft>
                          <a:spcPts val="270"/>
                        </a:spcAft>
                        <a:tabLst>
                          <a:tab pos="-914400" algn="l"/>
                          <a:tab pos="-457200" algn="l"/>
                        </a:tabLst>
                      </a:pPr>
                      <a:r>
                        <a:rPr lang="en-US" sz="1600" spc="-10" dirty="0">
                          <a:effectLst/>
                          <a:latin typeface="Aptos" panose="020B0004020202020204" pitchFamily="34" charset="0"/>
                          <a:ea typeface="Times New Roman" panose="02020603050405020304" pitchFamily="18" charset="0"/>
                          <a:cs typeface="Times New Roman" panose="02020603050405020304" pitchFamily="18" charset="0"/>
                        </a:rPr>
                        <a:t>65</a:t>
                      </a:r>
                      <a:endParaRPr lang="en-PK" sz="1600" dirty="0">
                        <a:effectLst/>
                        <a:latin typeface="Aptos" panose="020B0004020202020204" pitchFamily="34" charset="0"/>
                        <a:ea typeface="Times New Roman" panose="02020603050405020304" pitchFamily="18" charset="0"/>
                      </a:endParaRPr>
                    </a:p>
                  </a:txBody>
                  <a:tcPr marL="36195" marR="36195" marT="0" marB="0" anchor="ctr"/>
                </a:tc>
                <a:tc>
                  <a:txBody>
                    <a:bodyPr/>
                    <a:lstStyle/>
                    <a:p>
                      <a:pPr algn="ctr" fontAlgn="b"/>
                      <a:r>
                        <a:rPr lang="en-PK" sz="1600" b="0" i="0" u="none" strike="noStrike" dirty="0">
                          <a:solidFill>
                            <a:srgbClr val="000000"/>
                          </a:solidFill>
                          <a:effectLst/>
                          <a:latin typeface="+mj-lt"/>
                        </a:rPr>
                        <a:t>                 9,202 </a:t>
                      </a:r>
                    </a:p>
                  </a:txBody>
                  <a:tcPr marL="7620" marR="7620" marT="7620" marB="0" anchor="ctr"/>
                </a:tc>
                <a:tc>
                  <a:txBody>
                    <a:bodyPr/>
                    <a:lstStyle/>
                    <a:p>
                      <a:pPr algn="ctr" fontAlgn="b"/>
                      <a:r>
                        <a:rPr lang="en-PK" sz="1600" b="0" i="0" u="none" strike="noStrike">
                          <a:solidFill>
                            <a:srgbClr val="000000"/>
                          </a:solidFill>
                          <a:effectLst/>
                          <a:latin typeface="+mj-lt"/>
                        </a:rPr>
                        <a:t>               10,729 </a:t>
                      </a:r>
                    </a:p>
                  </a:txBody>
                  <a:tcPr marL="7620" marR="7620" marT="7620" marB="0" anchor="ctr"/>
                </a:tc>
                <a:extLst>
                  <a:ext uri="{0D108BD9-81ED-4DB2-BD59-A6C34878D82A}">
                    <a16:rowId xmlns:a16="http://schemas.microsoft.com/office/drawing/2014/main" val="4133880106"/>
                  </a:ext>
                </a:extLst>
              </a:tr>
              <a:tr h="449404">
                <a:tc>
                  <a:txBody>
                    <a:bodyPr/>
                    <a:lstStyle/>
                    <a:p>
                      <a:pPr algn="ctr" fontAlgn="b"/>
                      <a:r>
                        <a:rPr lang="en-PK" sz="1600" b="0" i="0" u="none" strike="noStrike">
                          <a:solidFill>
                            <a:srgbClr val="000000"/>
                          </a:solidFill>
                          <a:effectLst/>
                          <a:latin typeface="+mj-lt"/>
                        </a:rPr>
                        <a:t>2001-2002</a:t>
                      </a:r>
                    </a:p>
                  </a:txBody>
                  <a:tcPr marL="7620" marR="7620" marT="7620" marB="0" anchor="ctr"/>
                </a:tc>
                <a:tc>
                  <a:txBody>
                    <a:bodyPr/>
                    <a:lstStyle/>
                    <a:p>
                      <a:pPr algn="ctr" fontAlgn="b"/>
                      <a:r>
                        <a:rPr lang="en-PK" sz="1600" b="0" i="0" u="none" strike="noStrike">
                          <a:solidFill>
                            <a:srgbClr val="000000"/>
                          </a:solidFill>
                          <a:effectLst/>
                          <a:latin typeface="+mj-lt"/>
                        </a:rPr>
                        <a:t>17.93</a:t>
                      </a:r>
                    </a:p>
                  </a:txBody>
                  <a:tcPr marL="7620" marR="7620" marT="7620" marB="0" anchor="ctr"/>
                </a:tc>
                <a:tc>
                  <a:txBody>
                    <a:bodyPr/>
                    <a:lstStyle/>
                    <a:p>
                      <a:pPr algn="ctr">
                        <a:lnSpc>
                          <a:spcPts val="1080"/>
                        </a:lnSpc>
                        <a:spcBef>
                          <a:spcPts val="450"/>
                        </a:spcBef>
                        <a:spcAft>
                          <a:spcPts val="270"/>
                        </a:spcAft>
                        <a:tabLst>
                          <a:tab pos="-914400" algn="l"/>
                          <a:tab pos="-457200" algn="l"/>
                        </a:tabLst>
                      </a:pPr>
                      <a:r>
                        <a:rPr lang="en-US" sz="1600" spc="-10" dirty="0">
                          <a:effectLst/>
                          <a:latin typeface="+mj-lt"/>
                          <a:ea typeface="Times New Roman" panose="02020603050405020304" pitchFamily="18" charset="0"/>
                          <a:cs typeface="Times New Roman" panose="02020603050405020304" pitchFamily="18" charset="0"/>
                        </a:rPr>
                        <a:t>47.8</a:t>
                      </a:r>
                      <a:endParaRPr lang="en-PK" sz="1600" dirty="0">
                        <a:effectLst/>
                        <a:latin typeface="+mj-lt"/>
                        <a:ea typeface="Times New Roman" panose="02020603050405020304" pitchFamily="18" charset="0"/>
                      </a:endParaRPr>
                    </a:p>
                  </a:txBody>
                  <a:tcPr marL="36195" marR="36195" marT="0" marB="0" anchor="ctr"/>
                </a:tc>
                <a:tc>
                  <a:txBody>
                    <a:bodyPr/>
                    <a:lstStyle/>
                    <a:p>
                      <a:pPr algn="ctr" fontAlgn="b"/>
                      <a:r>
                        <a:rPr lang="en-PK" sz="1600" b="0" i="0" u="none" strike="noStrike">
                          <a:solidFill>
                            <a:srgbClr val="000000"/>
                          </a:solidFill>
                          <a:effectLst/>
                          <a:latin typeface="+mj-lt"/>
                        </a:rPr>
                        <a:t>                 9,135 </a:t>
                      </a:r>
                    </a:p>
                  </a:txBody>
                  <a:tcPr marL="7620" marR="7620" marT="7620" marB="0" anchor="ctr"/>
                </a:tc>
                <a:tc>
                  <a:txBody>
                    <a:bodyPr/>
                    <a:lstStyle/>
                    <a:p>
                      <a:pPr algn="ctr" fontAlgn="b"/>
                      <a:r>
                        <a:rPr lang="en-PK" sz="1600" b="0" i="0" u="none" strike="noStrike">
                          <a:solidFill>
                            <a:srgbClr val="000000"/>
                          </a:solidFill>
                          <a:effectLst/>
                          <a:latin typeface="+mj-lt"/>
                        </a:rPr>
                        <a:t>               10,340 </a:t>
                      </a:r>
                    </a:p>
                  </a:txBody>
                  <a:tcPr marL="7620" marR="7620" marT="7620" marB="0" anchor="ctr"/>
                </a:tc>
                <a:extLst>
                  <a:ext uri="{0D108BD9-81ED-4DB2-BD59-A6C34878D82A}">
                    <a16:rowId xmlns:a16="http://schemas.microsoft.com/office/drawing/2014/main" val="86303559"/>
                  </a:ext>
                </a:extLst>
              </a:tr>
              <a:tr h="449404">
                <a:tc>
                  <a:txBody>
                    <a:bodyPr/>
                    <a:lstStyle/>
                    <a:p>
                      <a:pPr algn="ctr" fontAlgn="b"/>
                      <a:r>
                        <a:rPr lang="en-PK" sz="1600" b="0" i="0" u="none" strike="noStrike">
                          <a:solidFill>
                            <a:srgbClr val="000000"/>
                          </a:solidFill>
                          <a:effectLst/>
                          <a:latin typeface="+mj-lt"/>
                        </a:rPr>
                        <a:t>2002-2003</a:t>
                      </a:r>
                    </a:p>
                  </a:txBody>
                  <a:tcPr marL="7620" marR="7620" marT="7620" marB="0" anchor="ctr"/>
                </a:tc>
                <a:tc>
                  <a:txBody>
                    <a:bodyPr/>
                    <a:lstStyle/>
                    <a:p>
                      <a:pPr algn="ctr" fontAlgn="b"/>
                      <a:r>
                        <a:rPr lang="en-PK" sz="1600" b="0" i="0" u="none" strike="noStrike" dirty="0">
                          <a:solidFill>
                            <a:srgbClr val="000000"/>
                          </a:solidFill>
                          <a:effectLst/>
                          <a:latin typeface="+mj-lt"/>
                        </a:rPr>
                        <a:t>16.51</a:t>
                      </a:r>
                    </a:p>
                  </a:txBody>
                  <a:tcPr marL="7620" marR="7620" marT="7620" marB="0" anchor="ctr"/>
                </a:tc>
                <a:tc>
                  <a:txBody>
                    <a:bodyPr/>
                    <a:lstStyle/>
                    <a:p>
                      <a:pPr algn="ctr">
                        <a:lnSpc>
                          <a:spcPts val="1080"/>
                        </a:lnSpc>
                        <a:spcBef>
                          <a:spcPts val="450"/>
                        </a:spcBef>
                        <a:spcAft>
                          <a:spcPts val="270"/>
                        </a:spcAft>
                        <a:tabLst>
                          <a:tab pos="-914400" algn="l"/>
                          <a:tab pos="-457200" algn="l"/>
                        </a:tabLst>
                      </a:pPr>
                      <a:r>
                        <a:rPr lang="en-US" sz="1600" spc="-10" dirty="0">
                          <a:effectLst/>
                          <a:latin typeface="+mj-lt"/>
                          <a:ea typeface="Times New Roman" panose="02020603050405020304" pitchFamily="18" charset="0"/>
                          <a:cs typeface="Times New Roman" panose="02020603050405020304" pitchFamily="18" charset="0"/>
                        </a:rPr>
                        <a:t>68.8</a:t>
                      </a:r>
                      <a:endParaRPr lang="en-PK" sz="1600" dirty="0">
                        <a:effectLst/>
                        <a:latin typeface="+mj-lt"/>
                        <a:ea typeface="Times New Roman" panose="02020603050405020304" pitchFamily="18" charset="0"/>
                      </a:endParaRPr>
                    </a:p>
                  </a:txBody>
                  <a:tcPr marL="36195" marR="36195" marT="0" marB="0" anchor="ctr"/>
                </a:tc>
                <a:tc>
                  <a:txBody>
                    <a:bodyPr/>
                    <a:lstStyle/>
                    <a:p>
                      <a:pPr algn="ctr" fontAlgn="b"/>
                      <a:r>
                        <a:rPr lang="en-PK" sz="1600" b="0" i="0" u="none" strike="noStrike" dirty="0">
                          <a:solidFill>
                            <a:srgbClr val="000000"/>
                          </a:solidFill>
                          <a:effectLst/>
                          <a:latin typeface="+mj-lt"/>
                        </a:rPr>
                        <a:t>               11,160 </a:t>
                      </a:r>
                    </a:p>
                  </a:txBody>
                  <a:tcPr marL="7620" marR="7620" marT="7620" marB="0" anchor="ctr"/>
                </a:tc>
                <a:tc>
                  <a:txBody>
                    <a:bodyPr/>
                    <a:lstStyle/>
                    <a:p>
                      <a:pPr algn="ctr" fontAlgn="b"/>
                      <a:r>
                        <a:rPr lang="en-PK" sz="1600" b="0" i="0" u="none" strike="noStrike">
                          <a:solidFill>
                            <a:srgbClr val="000000"/>
                          </a:solidFill>
                          <a:effectLst/>
                          <a:latin typeface="+mj-lt"/>
                        </a:rPr>
                        <a:t>               12,220 </a:t>
                      </a:r>
                    </a:p>
                  </a:txBody>
                  <a:tcPr marL="7620" marR="7620" marT="7620" marB="0" anchor="ctr"/>
                </a:tc>
                <a:extLst>
                  <a:ext uri="{0D108BD9-81ED-4DB2-BD59-A6C34878D82A}">
                    <a16:rowId xmlns:a16="http://schemas.microsoft.com/office/drawing/2014/main" val="2135133443"/>
                  </a:ext>
                </a:extLst>
              </a:tr>
              <a:tr h="449404">
                <a:tc>
                  <a:txBody>
                    <a:bodyPr/>
                    <a:lstStyle/>
                    <a:p>
                      <a:pPr algn="ctr" fontAlgn="b"/>
                      <a:r>
                        <a:rPr lang="en-PK" sz="1600" b="0" i="0" u="none" strike="noStrike">
                          <a:solidFill>
                            <a:srgbClr val="000000"/>
                          </a:solidFill>
                          <a:effectLst/>
                          <a:latin typeface="+mj-lt"/>
                        </a:rPr>
                        <a:t>2003-2004</a:t>
                      </a:r>
                    </a:p>
                  </a:txBody>
                  <a:tcPr marL="7620" marR="7620" marT="7620" marB="0" anchor="ctr"/>
                </a:tc>
                <a:tc>
                  <a:txBody>
                    <a:bodyPr/>
                    <a:lstStyle/>
                    <a:p>
                      <a:pPr algn="ctr" fontAlgn="b"/>
                      <a:r>
                        <a:rPr lang="en-PK" sz="1600" b="0" i="0" u="none" strike="noStrike">
                          <a:solidFill>
                            <a:srgbClr val="000000"/>
                          </a:solidFill>
                          <a:effectLst/>
                          <a:latin typeface="+mj-lt"/>
                        </a:rPr>
                        <a:t>16.18</a:t>
                      </a:r>
                    </a:p>
                  </a:txBody>
                  <a:tcPr marL="7620" marR="7620" marT="7620" marB="0" anchor="ctr"/>
                </a:tc>
                <a:tc>
                  <a:txBody>
                    <a:bodyPr/>
                    <a:lstStyle/>
                    <a:p>
                      <a:pPr algn="ctr">
                        <a:lnSpc>
                          <a:spcPts val="1080"/>
                        </a:lnSpc>
                        <a:spcBef>
                          <a:spcPts val="450"/>
                        </a:spcBef>
                        <a:spcAft>
                          <a:spcPts val="270"/>
                        </a:spcAft>
                        <a:tabLst>
                          <a:tab pos="-914400" algn="l"/>
                          <a:tab pos="-457200" algn="l"/>
                        </a:tabLst>
                      </a:pPr>
                      <a:r>
                        <a:rPr lang="en-US" sz="1600" spc="-10" dirty="0">
                          <a:effectLst/>
                          <a:latin typeface="+mj-lt"/>
                          <a:ea typeface="Times New Roman" panose="02020603050405020304" pitchFamily="18" charset="0"/>
                          <a:cs typeface="Times New Roman" panose="02020603050405020304" pitchFamily="18" charset="0"/>
                        </a:rPr>
                        <a:t>91</a:t>
                      </a:r>
                      <a:endParaRPr lang="en-PK" sz="1600" dirty="0">
                        <a:effectLst/>
                        <a:latin typeface="+mj-lt"/>
                        <a:ea typeface="Times New Roman" panose="02020603050405020304" pitchFamily="18" charset="0"/>
                      </a:endParaRPr>
                    </a:p>
                  </a:txBody>
                  <a:tcPr marL="36195" marR="36195" marT="0" marB="0" anchor="ctr"/>
                </a:tc>
                <a:tc>
                  <a:txBody>
                    <a:bodyPr/>
                    <a:lstStyle/>
                    <a:p>
                      <a:pPr algn="ctr" fontAlgn="b"/>
                      <a:r>
                        <a:rPr lang="en-PK" sz="1600" b="0" i="0" u="none" strike="noStrike" dirty="0">
                          <a:solidFill>
                            <a:srgbClr val="000000"/>
                          </a:solidFill>
                          <a:effectLst/>
                          <a:latin typeface="+mj-lt"/>
                        </a:rPr>
                        <a:t>               12,313 </a:t>
                      </a:r>
                    </a:p>
                  </a:txBody>
                  <a:tcPr marL="7620" marR="7620" marT="7620" marB="0" anchor="ctr"/>
                </a:tc>
                <a:tc>
                  <a:txBody>
                    <a:bodyPr/>
                    <a:lstStyle/>
                    <a:p>
                      <a:pPr algn="ctr" fontAlgn="b"/>
                      <a:r>
                        <a:rPr lang="en-PK" sz="1600" b="0" i="0" u="none" strike="noStrike">
                          <a:solidFill>
                            <a:srgbClr val="000000"/>
                          </a:solidFill>
                          <a:effectLst/>
                          <a:latin typeface="+mj-lt"/>
                        </a:rPr>
                        <a:t>               15,592 </a:t>
                      </a:r>
                    </a:p>
                  </a:txBody>
                  <a:tcPr marL="7620" marR="7620" marT="7620" marB="0" anchor="ctr"/>
                </a:tc>
                <a:extLst>
                  <a:ext uri="{0D108BD9-81ED-4DB2-BD59-A6C34878D82A}">
                    <a16:rowId xmlns:a16="http://schemas.microsoft.com/office/drawing/2014/main" val="4006355016"/>
                  </a:ext>
                </a:extLst>
              </a:tr>
              <a:tr h="449404">
                <a:tc>
                  <a:txBody>
                    <a:bodyPr/>
                    <a:lstStyle/>
                    <a:p>
                      <a:pPr algn="ctr" fontAlgn="b"/>
                      <a:r>
                        <a:rPr lang="en-PK" sz="1600" b="0" i="0" u="none" strike="noStrike">
                          <a:solidFill>
                            <a:srgbClr val="000000"/>
                          </a:solidFill>
                          <a:effectLst/>
                          <a:latin typeface="+mj-lt"/>
                        </a:rPr>
                        <a:t>2004-2005</a:t>
                      </a:r>
                    </a:p>
                  </a:txBody>
                  <a:tcPr marL="7620" marR="7620" marT="7620" marB="0" anchor="ctr"/>
                </a:tc>
                <a:tc>
                  <a:txBody>
                    <a:bodyPr/>
                    <a:lstStyle/>
                    <a:p>
                      <a:pPr algn="ctr" fontAlgn="b"/>
                      <a:r>
                        <a:rPr lang="en-PK" sz="1600" b="0" i="0" u="none" strike="noStrike">
                          <a:solidFill>
                            <a:srgbClr val="000000"/>
                          </a:solidFill>
                          <a:effectLst/>
                          <a:latin typeface="+mj-lt"/>
                        </a:rPr>
                        <a:t>14.7</a:t>
                      </a:r>
                    </a:p>
                  </a:txBody>
                  <a:tcPr marL="7620" marR="7620" marT="7620" marB="0" anchor="ctr"/>
                </a:tc>
                <a:tc>
                  <a:txBody>
                    <a:bodyPr/>
                    <a:lstStyle/>
                    <a:p>
                      <a:pPr algn="ctr">
                        <a:lnSpc>
                          <a:spcPts val="1080"/>
                        </a:lnSpc>
                        <a:spcBef>
                          <a:spcPts val="450"/>
                        </a:spcBef>
                        <a:spcAft>
                          <a:spcPts val="270"/>
                        </a:spcAft>
                        <a:tabLst>
                          <a:tab pos="-914400" algn="l"/>
                          <a:tab pos="-457200" algn="l"/>
                        </a:tabLst>
                      </a:pPr>
                      <a:r>
                        <a:rPr lang="en-PK" sz="1600" dirty="0">
                          <a:effectLst/>
                          <a:latin typeface="+mj-lt"/>
                          <a:ea typeface="Times New Roman" panose="02020603050405020304" pitchFamily="18" charset="0"/>
                        </a:rPr>
                        <a:t>115</a:t>
                      </a:r>
                      <a:r>
                        <a:rPr lang="en-US" sz="1600" dirty="0">
                          <a:effectLst/>
                          <a:latin typeface="+mj-lt"/>
                          <a:ea typeface="Times New Roman" panose="02020603050405020304" pitchFamily="18" charset="0"/>
                        </a:rPr>
                        <a:t>.1</a:t>
                      </a:r>
                      <a:endParaRPr lang="en-PK" sz="1600" dirty="0">
                        <a:effectLst/>
                        <a:latin typeface="+mj-lt"/>
                        <a:ea typeface="Times New Roman" panose="02020603050405020304" pitchFamily="18" charset="0"/>
                      </a:endParaRPr>
                    </a:p>
                  </a:txBody>
                  <a:tcPr marL="36195" marR="36195" marT="0" marB="0" anchor="ctr"/>
                </a:tc>
                <a:tc>
                  <a:txBody>
                    <a:bodyPr/>
                    <a:lstStyle/>
                    <a:p>
                      <a:pPr algn="ctr" fontAlgn="b"/>
                      <a:r>
                        <a:rPr lang="en-PK" sz="1600" b="0" i="0" u="none" strike="noStrike" dirty="0">
                          <a:solidFill>
                            <a:srgbClr val="000000"/>
                          </a:solidFill>
                          <a:effectLst/>
                          <a:latin typeface="+mj-lt"/>
                        </a:rPr>
                        <a:t>               14,391 </a:t>
                      </a:r>
                    </a:p>
                  </a:txBody>
                  <a:tcPr marL="7620" marR="7620" marT="7620" marB="0" anchor="ctr"/>
                </a:tc>
                <a:tc>
                  <a:txBody>
                    <a:bodyPr/>
                    <a:lstStyle/>
                    <a:p>
                      <a:pPr algn="ctr" fontAlgn="b"/>
                      <a:r>
                        <a:rPr lang="en-PK" sz="1600" b="0" i="0" u="none" strike="noStrike">
                          <a:solidFill>
                            <a:srgbClr val="000000"/>
                          </a:solidFill>
                          <a:effectLst/>
                          <a:latin typeface="+mj-lt"/>
                        </a:rPr>
                        <a:t>               20,598 </a:t>
                      </a:r>
                    </a:p>
                  </a:txBody>
                  <a:tcPr marL="7620" marR="7620" marT="7620" marB="0" anchor="ctr"/>
                </a:tc>
                <a:extLst>
                  <a:ext uri="{0D108BD9-81ED-4DB2-BD59-A6C34878D82A}">
                    <a16:rowId xmlns:a16="http://schemas.microsoft.com/office/drawing/2014/main" val="3889700339"/>
                  </a:ext>
                </a:extLst>
              </a:tr>
              <a:tr h="449404">
                <a:tc>
                  <a:txBody>
                    <a:bodyPr/>
                    <a:lstStyle/>
                    <a:p>
                      <a:pPr algn="ctr" fontAlgn="b"/>
                      <a:r>
                        <a:rPr lang="en-PK" sz="1600" b="0" i="0" u="none" strike="noStrike">
                          <a:solidFill>
                            <a:srgbClr val="000000"/>
                          </a:solidFill>
                          <a:effectLst/>
                          <a:latin typeface="+mj-lt"/>
                        </a:rPr>
                        <a:t>2005-2006</a:t>
                      </a:r>
                    </a:p>
                  </a:txBody>
                  <a:tcPr marL="7620" marR="7620" marT="7620" marB="0" anchor="ctr"/>
                </a:tc>
                <a:tc>
                  <a:txBody>
                    <a:bodyPr/>
                    <a:lstStyle/>
                    <a:p>
                      <a:pPr algn="ctr" fontAlgn="b"/>
                      <a:r>
                        <a:rPr lang="en-PK" sz="1600" b="0" i="0" u="none" strike="noStrike">
                          <a:solidFill>
                            <a:srgbClr val="000000"/>
                          </a:solidFill>
                          <a:effectLst/>
                          <a:latin typeface="+mj-lt"/>
                        </a:rPr>
                        <a:t>13.18</a:t>
                      </a:r>
                    </a:p>
                  </a:txBody>
                  <a:tcPr marL="7620" marR="7620" marT="7620" marB="0" anchor="ctr"/>
                </a:tc>
                <a:tc>
                  <a:txBody>
                    <a:bodyPr/>
                    <a:lstStyle/>
                    <a:p>
                      <a:pPr algn="ctr">
                        <a:lnSpc>
                          <a:spcPts val="1080"/>
                        </a:lnSpc>
                        <a:spcBef>
                          <a:spcPts val="450"/>
                        </a:spcBef>
                        <a:spcAft>
                          <a:spcPts val="270"/>
                        </a:spcAft>
                        <a:tabLst>
                          <a:tab pos="-914400" algn="l"/>
                          <a:tab pos="-457200" algn="l"/>
                        </a:tabLst>
                      </a:pPr>
                      <a:r>
                        <a:rPr lang="en-PK" sz="1600" dirty="0">
                          <a:effectLst/>
                          <a:latin typeface="+mj-lt"/>
                          <a:ea typeface="Times New Roman" panose="02020603050405020304" pitchFamily="18" charset="0"/>
                        </a:rPr>
                        <a:t>138.3</a:t>
                      </a:r>
                    </a:p>
                  </a:txBody>
                  <a:tcPr marL="36195" marR="36195" marT="0" marB="0" anchor="ctr"/>
                </a:tc>
                <a:tc>
                  <a:txBody>
                    <a:bodyPr/>
                    <a:lstStyle/>
                    <a:p>
                      <a:pPr algn="ctr" fontAlgn="b"/>
                      <a:r>
                        <a:rPr lang="en-PK" sz="1600" b="0" i="0" u="none" strike="noStrike" dirty="0">
                          <a:solidFill>
                            <a:srgbClr val="000000"/>
                          </a:solidFill>
                          <a:effectLst/>
                          <a:latin typeface="+mj-lt"/>
                        </a:rPr>
                        <a:t>               16,451 </a:t>
                      </a:r>
                    </a:p>
                  </a:txBody>
                  <a:tcPr marL="7620" marR="7620" marT="7620" marB="0" anchor="ctr"/>
                </a:tc>
                <a:tc>
                  <a:txBody>
                    <a:bodyPr/>
                    <a:lstStyle/>
                    <a:p>
                      <a:pPr algn="ctr" fontAlgn="b"/>
                      <a:r>
                        <a:rPr lang="en-PK" sz="1600" b="0" i="0" u="none" strike="noStrike">
                          <a:solidFill>
                            <a:srgbClr val="000000"/>
                          </a:solidFill>
                          <a:effectLst/>
                          <a:latin typeface="+mj-lt"/>
                        </a:rPr>
                        <a:t>               28,581 </a:t>
                      </a:r>
                    </a:p>
                  </a:txBody>
                  <a:tcPr marL="7620" marR="7620" marT="7620" marB="0" anchor="ctr"/>
                </a:tc>
                <a:extLst>
                  <a:ext uri="{0D108BD9-81ED-4DB2-BD59-A6C34878D82A}">
                    <a16:rowId xmlns:a16="http://schemas.microsoft.com/office/drawing/2014/main" val="1474969209"/>
                  </a:ext>
                </a:extLst>
              </a:tr>
              <a:tr h="449404">
                <a:tc>
                  <a:txBody>
                    <a:bodyPr/>
                    <a:lstStyle/>
                    <a:p>
                      <a:pPr algn="ctr" fontAlgn="b"/>
                      <a:r>
                        <a:rPr lang="en-PK" sz="1600" b="0" i="0" u="none" strike="noStrike">
                          <a:solidFill>
                            <a:srgbClr val="000000"/>
                          </a:solidFill>
                          <a:effectLst/>
                          <a:latin typeface="+mj-lt"/>
                        </a:rPr>
                        <a:t>2006-2007</a:t>
                      </a:r>
                    </a:p>
                  </a:txBody>
                  <a:tcPr marL="7620" marR="7620" marT="7620" marB="0" anchor="ctr"/>
                </a:tc>
                <a:tc>
                  <a:txBody>
                    <a:bodyPr/>
                    <a:lstStyle/>
                    <a:p>
                      <a:pPr algn="ctr" fontAlgn="b"/>
                      <a:r>
                        <a:rPr lang="en-PK" sz="1600" b="0" i="0" u="none" strike="noStrike" dirty="0">
                          <a:solidFill>
                            <a:srgbClr val="000000"/>
                          </a:solidFill>
                          <a:effectLst/>
                          <a:latin typeface="+mj-lt"/>
                        </a:rPr>
                        <a:t>13.13</a:t>
                      </a:r>
                    </a:p>
                  </a:txBody>
                  <a:tcPr marL="7620" marR="7620" marT="7620" marB="0" anchor="ctr"/>
                </a:tc>
                <a:tc>
                  <a:txBody>
                    <a:bodyPr/>
                    <a:lstStyle/>
                    <a:p>
                      <a:pPr algn="ctr">
                        <a:lnSpc>
                          <a:spcPts val="1080"/>
                        </a:lnSpc>
                        <a:spcBef>
                          <a:spcPts val="450"/>
                        </a:spcBef>
                        <a:spcAft>
                          <a:spcPts val="270"/>
                        </a:spcAft>
                        <a:tabLst>
                          <a:tab pos="-914400" algn="l"/>
                          <a:tab pos="-457200" algn="l"/>
                        </a:tabLst>
                      </a:pPr>
                      <a:r>
                        <a:rPr lang="en-PK" sz="1600" dirty="0">
                          <a:effectLst/>
                          <a:latin typeface="+mj-lt"/>
                          <a:ea typeface="Times New Roman" panose="02020603050405020304" pitchFamily="18" charset="0"/>
                        </a:rPr>
                        <a:t>132</a:t>
                      </a:r>
                      <a:r>
                        <a:rPr lang="en-US" sz="1600" dirty="0">
                          <a:effectLst/>
                          <a:latin typeface="+mj-lt"/>
                          <a:ea typeface="Times New Roman" panose="02020603050405020304" pitchFamily="18" charset="0"/>
                        </a:rPr>
                        <a:t>.3</a:t>
                      </a:r>
                      <a:endParaRPr lang="en-PK" sz="1600" dirty="0">
                        <a:effectLst/>
                        <a:latin typeface="+mj-lt"/>
                        <a:ea typeface="Times New Roman" panose="02020603050405020304" pitchFamily="18" charset="0"/>
                      </a:endParaRPr>
                    </a:p>
                  </a:txBody>
                  <a:tcPr marL="36195" marR="36195" marT="0" marB="0" anchor="ctr"/>
                </a:tc>
                <a:tc>
                  <a:txBody>
                    <a:bodyPr/>
                    <a:lstStyle/>
                    <a:p>
                      <a:pPr algn="ctr" fontAlgn="b"/>
                      <a:r>
                        <a:rPr lang="en-PK" sz="1600" b="0" i="0" u="none" strike="noStrike" dirty="0">
                          <a:solidFill>
                            <a:srgbClr val="000000"/>
                          </a:solidFill>
                          <a:effectLst/>
                          <a:latin typeface="+mj-lt"/>
                        </a:rPr>
                        <a:t>               16,976 </a:t>
                      </a:r>
                    </a:p>
                  </a:txBody>
                  <a:tcPr marL="7620" marR="7620" marT="7620" marB="0" anchor="ctr"/>
                </a:tc>
                <a:tc>
                  <a:txBody>
                    <a:bodyPr/>
                    <a:lstStyle/>
                    <a:p>
                      <a:pPr algn="ctr" fontAlgn="b"/>
                      <a:r>
                        <a:rPr lang="en-PK" sz="1600" b="0" i="0" u="none" strike="noStrike" dirty="0">
                          <a:solidFill>
                            <a:srgbClr val="000000"/>
                          </a:solidFill>
                          <a:effectLst/>
                          <a:latin typeface="+mj-lt"/>
                        </a:rPr>
                        <a:t>               30,540 </a:t>
                      </a:r>
                    </a:p>
                  </a:txBody>
                  <a:tcPr marL="7620" marR="7620" marT="7620" marB="0" anchor="ctr"/>
                </a:tc>
                <a:extLst>
                  <a:ext uri="{0D108BD9-81ED-4DB2-BD59-A6C34878D82A}">
                    <a16:rowId xmlns:a16="http://schemas.microsoft.com/office/drawing/2014/main" val="1125680739"/>
                  </a:ext>
                </a:extLst>
              </a:tr>
              <a:tr h="449404">
                <a:tc>
                  <a:txBody>
                    <a:bodyPr/>
                    <a:lstStyle/>
                    <a:p>
                      <a:pPr algn="ctr" fontAlgn="b"/>
                      <a:r>
                        <a:rPr lang="en-PK" sz="1600" b="0" i="0" u="none" strike="noStrike">
                          <a:solidFill>
                            <a:srgbClr val="000000"/>
                          </a:solidFill>
                          <a:effectLst/>
                          <a:latin typeface="+mj-lt"/>
                        </a:rPr>
                        <a:t>2007-2008</a:t>
                      </a:r>
                    </a:p>
                  </a:txBody>
                  <a:tcPr marL="7620" marR="7620" marT="7620" marB="0" anchor="ctr"/>
                </a:tc>
                <a:tc>
                  <a:txBody>
                    <a:bodyPr/>
                    <a:lstStyle/>
                    <a:p>
                      <a:pPr algn="ctr" fontAlgn="b"/>
                      <a:r>
                        <a:rPr lang="en-PK" sz="1600" b="0" i="0" u="none" strike="noStrike">
                          <a:solidFill>
                            <a:srgbClr val="000000"/>
                          </a:solidFill>
                          <a:effectLst/>
                          <a:latin typeface="+mj-lt"/>
                        </a:rPr>
                        <a:t>12.72</a:t>
                      </a:r>
                    </a:p>
                  </a:txBody>
                  <a:tcPr marL="7620" marR="7620" marT="7620" marB="0" anchor="ctr"/>
                </a:tc>
                <a:tc>
                  <a:txBody>
                    <a:bodyPr/>
                    <a:lstStyle/>
                    <a:p>
                      <a:pPr algn="ctr">
                        <a:lnSpc>
                          <a:spcPts val="1080"/>
                        </a:lnSpc>
                        <a:spcBef>
                          <a:spcPts val="450"/>
                        </a:spcBef>
                        <a:spcAft>
                          <a:spcPts val="270"/>
                        </a:spcAft>
                        <a:tabLst>
                          <a:tab pos="-914400" algn="l"/>
                          <a:tab pos="-457200" algn="l"/>
                        </a:tabLst>
                      </a:pPr>
                      <a:r>
                        <a:rPr lang="en-PK" sz="1600" dirty="0">
                          <a:effectLst/>
                          <a:latin typeface="+mj-lt"/>
                          <a:ea typeface="Times New Roman" panose="02020603050405020304" pitchFamily="18" charset="0"/>
                        </a:rPr>
                        <a:t>150</a:t>
                      </a:r>
                      <a:r>
                        <a:rPr lang="en-US" sz="1600" dirty="0">
                          <a:effectLst/>
                          <a:latin typeface="+mj-lt"/>
                          <a:ea typeface="Times New Roman" panose="02020603050405020304" pitchFamily="18" charset="0"/>
                        </a:rPr>
                        <a:t>.6</a:t>
                      </a:r>
                      <a:endParaRPr lang="en-PK" sz="1600" dirty="0">
                        <a:effectLst/>
                        <a:latin typeface="+mj-lt"/>
                        <a:ea typeface="Times New Roman" panose="02020603050405020304" pitchFamily="18" charset="0"/>
                      </a:endParaRPr>
                    </a:p>
                  </a:txBody>
                  <a:tcPr marL="36195" marR="36195" marT="0" marB="0" anchor="ctr"/>
                </a:tc>
                <a:tc>
                  <a:txBody>
                    <a:bodyPr/>
                    <a:lstStyle/>
                    <a:p>
                      <a:pPr algn="ctr" fontAlgn="b"/>
                      <a:r>
                        <a:rPr lang="en-PK" sz="1600" b="0" i="0" u="none" strike="noStrike" dirty="0">
                          <a:solidFill>
                            <a:srgbClr val="000000"/>
                          </a:solidFill>
                          <a:effectLst/>
                          <a:latin typeface="+mj-lt"/>
                        </a:rPr>
                        <a:t>               19,052 </a:t>
                      </a:r>
                    </a:p>
                  </a:txBody>
                  <a:tcPr marL="7620" marR="7620" marT="7620" marB="0" anchor="ctr"/>
                </a:tc>
                <a:tc>
                  <a:txBody>
                    <a:bodyPr/>
                    <a:lstStyle/>
                    <a:p>
                      <a:pPr algn="ctr" fontAlgn="b"/>
                      <a:r>
                        <a:rPr lang="en-PK" sz="1600" b="0" i="0" u="none" strike="noStrike" dirty="0">
                          <a:solidFill>
                            <a:srgbClr val="000000"/>
                          </a:solidFill>
                          <a:effectLst/>
                          <a:latin typeface="+mj-lt"/>
                        </a:rPr>
                        <a:t>               39,966 </a:t>
                      </a:r>
                    </a:p>
                  </a:txBody>
                  <a:tcPr marL="7620" marR="7620" marT="7620" marB="0" anchor="ctr"/>
                </a:tc>
                <a:extLst>
                  <a:ext uri="{0D108BD9-81ED-4DB2-BD59-A6C34878D82A}">
                    <a16:rowId xmlns:a16="http://schemas.microsoft.com/office/drawing/2014/main" val="3871457504"/>
                  </a:ext>
                </a:extLst>
              </a:tr>
              <a:tr h="449404">
                <a:tc>
                  <a:txBody>
                    <a:bodyPr/>
                    <a:lstStyle/>
                    <a:p>
                      <a:pPr algn="ctr" fontAlgn="b"/>
                      <a:r>
                        <a:rPr lang="en-PK" sz="1600" b="0" i="0" u="none" strike="noStrike" dirty="0">
                          <a:solidFill>
                            <a:srgbClr val="000000"/>
                          </a:solidFill>
                          <a:effectLst/>
                          <a:latin typeface="+mj-lt"/>
                        </a:rPr>
                        <a:t>2008-2009</a:t>
                      </a:r>
                    </a:p>
                  </a:txBody>
                  <a:tcPr marL="7620" marR="7620" marT="7620" marB="0" anchor="ctr"/>
                </a:tc>
                <a:tc>
                  <a:txBody>
                    <a:bodyPr/>
                    <a:lstStyle/>
                    <a:p>
                      <a:pPr algn="ctr" fontAlgn="b"/>
                      <a:r>
                        <a:rPr lang="en-PK" sz="1600" b="0" i="0" u="none" strike="noStrike" dirty="0">
                          <a:solidFill>
                            <a:srgbClr val="000000"/>
                          </a:solidFill>
                          <a:effectLst/>
                          <a:latin typeface="+mj-lt"/>
                        </a:rPr>
                        <a:t>11.6</a:t>
                      </a:r>
                    </a:p>
                  </a:txBody>
                  <a:tcPr marL="7620" marR="7620" marT="7620" marB="0" anchor="ctr"/>
                </a:tc>
                <a:tc>
                  <a:txBody>
                    <a:bodyPr/>
                    <a:lstStyle/>
                    <a:p>
                      <a:pPr algn="ctr">
                        <a:lnSpc>
                          <a:spcPts val="1080"/>
                        </a:lnSpc>
                        <a:spcBef>
                          <a:spcPts val="450"/>
                        </a:spcBef>
                        <a:spcAft>
                          <a:spcPts val="270"/>
                        </a:spcAft>
                        <a:tabLst>
                          <a:tab pos="-914400" algn="l"/>
                          <a:tab pos="-457200" algn="l"/>
                        </a:tabLst>
                      </a:pPr>
                      <a:r>
                        <a:rPr lang="en-PK" sz="1600" dirty="0">
                          <a:effectLst/>
                          <a:latin typeface="+mj-lt"/>
                          <a:ea typeface="Times New Roman" panose="02020603050405020304" pitchFamily="18" charset="0"/>
                        </a:rPr>
                        <a:t>148</a:t>
                      </a:r>
                      <a:r>
                        <a:rPr lang="en-US" sz="1600" dirty="0">
                          <a:effectLst/>
                          <a:latin typeface="+mj-lt"/>
                          <a:ea typeface="Times New Roman" panose="02020603050405020304" pitchFamily="18" charset="0"/>
                        </a:rPr>
                        <a:t>.4</a:t>
                      </a:r>
                      <a:endParaRPr lang="en-PK" sz="1600" dirty="0">
                        <a:effectLst/>
                        <a:latin typeface="+mj-lt"/>
                        <a:ea typeface="Times New Roman" panose="02020603050405020304" pitchFamily="18" charset="0"/>
                      </a:endParaRPr>
                    </a:p>
                  </a:txBody>
                  <a:tcPr marL="36195" marR="36195" marT="0" marB="0" anchor="ctr"/>
                </a:tc>
                <a:tc>
                  <a:txBody>
                    <a:bodyPr/>
                    <a:lstStyle/>
                    <a:p>
                      <a:pPr algn="ctr" fontAlgn="b"/>
                      <a:r>
                        <a:rPr lang="en-PK" sz="1600" b="0" i="0" u="none" strike="noStrike" dirty="0">
                          <a:solidFill>
                            <a:srgbClr val="000000"/>
                          </a:solidFill>
                          <a:effectLst/>
                          <a:latin typeface="+mj-lt"/>
                        </a:rPr>
                        <a:t>               17,688 </a:t>
                      </a:r>
                    </a:p>
                  </a:txBody>
                  <a:tcPr marL="7620" marR="7620" marT="7620" marB="0" anchor="ctr"/>
                </a:tc>
                <a:tc>
                  <a:txBody>
                    <a:bodyPr/>
                    <a:lstStyle/>
                    <a:p>
                      <a:pPr algn="ctr" fontAlgn="b"/>
                      <a:r>
                        <a:rPr lang="en-PK" sz="1600" b="0" i="0" u="none" strike="noStrike" dirty="0">
                          <a:solidFill>
                            <a:srgbClr val="000000"/>
                          </a:solidFill>
                          <a:effectLst/>
                          <a:latin typeface="+mj-lt"/>
                        </a:rPr>
                        <a:t>               34,822 </a:t>
                      </a:r>
                    </a:p>
                  </a:txBody>
                  <a:tcPr marL="7620" marR="7620" marT="7620" marB="0" anchor="ctr"/>
                </a:tc>
                <a:extLst>
                  <a:ext uri="{0D108BD9-81ED-4DB2-BD59-A6C34878D82A}">
                    <a16:rowId xmlns:a16="http://schemas.microsoft.com/office/drawing/2014/main" val="3020966257"/>
                  </a:ext>
                </a:extLst>
              </a:tr>
            </a:tbl>
          </a:graphicData>
        </a:graphic>
      </p:graphicFrame>
      <p:sp>
        <p:nvSpPr>
          <p:cNvPr id="9" name="Footer Placeholder 3">
            <a:extLst>
              <a:ext uri="{FF2B5EF4-FFF2-40B4-BE49-F238E27FC236}">
                <a16:creationId xmlns:a16="http://schemas.microsoft.com/office/drawing/2014/main" id="{8F43E7BB-BDE6-C4C8-D534-13A8BDA7A1C8}"/>
              </a:ext>
            </a:extLst>
          </p:cNvPr>
          <p:cNvSpPr>
            <a:spLocks noGrp="1"/>
          </p:cNvSpPr>
          <p:nvPr>
            <p:ph type="ftr" sz="quarter" idx="11"/>
          </p:nvPr>
        </p:nvSpPr>
        <p:spPr>
          <a:xfrm>
            <a:off x="3814682" y="6356350"/>
            <a:ext cx="4114800" cy="365125"/>
          </a:xfrm>
        </p:spPr>
        <p:txBody>
          <a:bodyPr/>
          <a:lstStyle/>
          <a:p>
            <a:r>
              <a:rPr lang="en-US" dirty="0"/>
              <a:t>PIDE-PRIME TAX COMMISSION</a:t>
            </a:r>
          </a:p>
          <a:p>
            <a:r>
              <a:rPr lang="en-US" dirty="0"/>
              <a:t> TAXATION REFORMS: REVENUE WITH GROWTH</a:t>
            </a:r>
            <a:endParaRPr lang="en-MY" dirty="0"/>
          </a:p>
        </p:txBody>
      </p:sp>
      <p:sp>
        <p:nvSpPr>
          <p:cNvPr id="12" name="Content Placeholder 11">
            <a:extLst>
              <a:ext uri="{FF2B5EF4-FFF2-40B4-BE49-F238E27FC236}">
                <a16:creationId xmlns:a16="http://schemas.microsoft.com/office/drawing/2014/main" id="{B0B23DA2-E07F-DAD8-0D29-714D5C91D562}"/>
              </a:ext>
            </a:extLst>
          </p:cNvPr>
          <p:cNvSpPr>
            <a:spLocks noGrp="1"/>
          </p:cNvSpPr>
          <p:nvPr>
            <p:ph idx="1"/>
          </p:nvPr>
        </p:nvSpPr>
        <p:spPr>
          <a:xfrm>
            <a:off x="6631034" y="679514"/>
            <a:ext cx="5260232" cy="5496813"/>
          </a:xfrm>
        </p:spPr>
        <p:txBody>
          <a:bodyPr>
            <a:normAutofit lnSpcReduction="10000"/>
          </a:bodyPr>
          <a:lstStyle/>
          <a:p>
            <a:r>
              <a:rPr lang="en-US" dirty="0"/>
              <a:t>History of tariff reforms in Pakistan shows that Tariff reduction has led to increase in exports as well as increased custom revenue collection. </a:t>
            </a:r>
          </a:p>
          <a:p>
            <a:r>
              <a:rPr lang="en-US" dirty="0"/>
              <a:t>These reforms also increased global trade market. </a:t>
            </a:r>
          </a:p>
          <a:p>
            <a:pPr lvl="1"/>
            <a:r>
              <a:rPr lang="en-US" dirty="0"/>
              <a:t>Trade expansion as well welfare enhancing</a:t>
            </a:r>
          </a:p>
          <a:p>
            <a:r>
              <a:rPr lang="en-US" dirty="0"/>
              <a:t>These facts counter the general perception that custom’s revenue reduces and trade account worsen due to reduction in tariff rates. </a:t>
            </a:r>
          </a:p>
        </p:txBody>
      </p:sp>
    </p:spTree>
    <p:extLst>
      <p:ext uri="{BB962C8B-B14F-4D97-AF65-F5344CB8AC3E}">
        <p14:creationId xmlns:p14="http://schemas.microsoft.com/office/powerpoint/2010/main" val="31692083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4C87B-0C9A-D737-C81D-9ACBA6082590}"/>
              </a:ext>
            </a:extLst>
          </p:cNvPr>
          <p:cNvSpPr>
            <a:spLocks noGrp="1"/>
          </p:cNvSpPr>
          <p:nvPr>
            <p:ph type="title"/>
          </p:nvPr>
        </p:nvSpPr>
        <p:spPr>
          <a:xfrm>
            <a:off x="939383" y="388583"/>
            <a:ext cx="9738257" cy="1107126"/>
          </a:xfrm>
        </p:spPr>
        <p:txBody>
          <a:bodyPr anchor="t">
            <a:normAutofit fontScale="90000"/>
          </a:bodyPr>
          <a:lstStyle/>
          <a:p>
            <a:pPr algn="ctr"/>
            <a:r>
              <a:rPr lang="en-MY" sz="4800" b="1" dirty="0">
                <a:solidFill>
                  <a:srgbClr val="FF0000"/>
                </a:solidFill>
                <a:latin typeface="Aptos Display" panose="020B0004020202020204" pitchFamily="34" charset="0"/>
              </a:rPr>
              <a:t>TAX EXEMPTIONS—BIGGEST PROBLEM</a:t>
            </a:r>
            <a:br>
              <a:rPr lang="en-MY" sz="4800" b="1" dirty="0">
                <a:solidFill>
                  <a:srgbClr val="FF0000"/>
                </a:solidFill>
                <a:latin typeface="Aptos Display" panose="020B0004020202020204" pitchFamily="34" charset="0"/>
              </a:rPr>
            </a:br>
            <a:r>
              <a:rPr lang="en-MY" sz="4800" b="1" dirty="0">
                <a:solidFill>
                  <a:srgbClr val="FF0000"/>
                </a:solidFill>
                <a:latin typeface="Aptos Display" panose="020B0004020202020204" pitchFamily="34" charset="0"/>
              </a:rPr>
              <a:t>DISTORTS TAXATION, KILLS PARKET</a:t>
            </a:r>
            <a:br>
              <a:rPr lang="en-MY" sz="4800" b="1" dirty="0">
                <a:solidFill>
                  <a:srgbClr val="FF0000"/>
                </a:solidFill>
                <a:latin typeface="Aptos Display" panose="020B0004020202020204" pitchFamily="34" charset="0"/>
              </a:rPr>
            </a:br>
            <a:r>
              <a:rPr lang="en-MY" sz="4800" b="1" dirty="0">
                <a:solidFill>
                  <a:srgbClr val="FF0000"/>
                </a:solidFill>
                <a:latin typeface="Aptos Display" panose="020B0004020202020204" pitchFamily="34" charset="0"/>
              </a:rPr>
              <a:t>THIS MUST STOP </a:t>
            </a:r>
          </a:p>
        </p:txBody>
      </p:sp>
      <p:sp>
        <p:nvSpPr>
          <p:cNvPr id="4" name="Slide Number Placeholder 3">
            <a:extLst>
              <a:ext uri="{FF2B5EF4-FFF2-40B4-BE49-F238E27FC236}">
                <a16:creationId xmlns:a16="http://schemas.microsoft.com/office/drawing/2014/main" id="{9D6884C8-D557-5C2B-FB59-358E1449C4BB}"/>
              </a:ext>
            </a:extLst>
          </p:cNvPr>
          <p:cNvSpPr>
            <a:spLocks noGrp="1"/>
          </p:cNvSpPr>
          <p:nvPr>
            <p:ph type="sldNum" sz="quarter" idx="12"/>
          </p:nvPr>
        </p:nvSpPr>
        <p:spPr/>
        <p:txBody>
          <a:bodyPr/>
          <a:lstStyle/>
          <a:p>
            <a:fld id="{8F70B212-7167-4CA9-9DEF-CA7FA42262B8}" type="slidenum">
              <a:rPr lang="en-MY" smtClean="0"/>
              <a:t>30</a:t>
            </a:fld>
            <a:endParaRPr lang="en-MY"/>
          </a:p>
        </p:txBody>
      </p:sp>
      <p:sp>
        <p:nvSpPr>
          <p:cNvPr id="6" name="TextBox 5"/>
          <p:cNvSpPr txBox="1"/>
          <p:nvPr/>
        </p:nvSpPr>
        <p:spPr>
          <a:xfrm>
            <a:off x="762001" y="2235200"/>
            <a:ext cx="10735732" cy="3385542"/>
          </a:xfrm>
          <a:prstGeom prst="rect">
            <a:avLst/>
          </a:prstGeom>
          <a:noFill/>
          <a:ln w="19050">
            <a:solidFill>
              <a:schemeClr val="tx2">
                <a:lumMod val="40000"/>
                <a:lumOff val="60000"/>
              </a:schemeClr>
            </a:solidFill>
          </a:ln>
        </p:spPr>
        <p:txBody>
          <a:bodyPr wrap="square" rtlCol="0">
            <a:spAutoFit/>
          </a:bodyPr>
          <a:lstStyle/>
          <a:p>
            <a:pPr algn="just"/>
            <a:endParaRPr lang="en-MY" sz="2800" b="1" dirty="0"/>
          </a:p>
          <a:p>
            <a:pPr marL="342900" indent="-342900" algn="just">
              <a:buFont typeface="Arial" panose="020B0604020202020204" pitchFamily="34" charset="0"/>
              <a:buChar char="•"/>
            </a:pPr>
            <a:r>
              <a:rPr lang="en-MY" sz="2800" dirty="0"/>
              <a:t>Exemptions create distortions and uncertainty</a:t>
            </a:r>
          </a:p>
          <a:p>
            <a:pPr marL="342900" indent="-342900" algn="just">
              <a:buFont typeface="Arial" panose="020B0604020202020204" pitchFamily="34" charset="0"/>
              <a:buChar char="•"/>
            </a:pPr>
            <a:endParaRPr lang="en-MY" sz="2800" dirty="0"/>
          </a:p>
          <a:p>
            <a:pPr marL="342900" indent="-342900" algn="just">
              <a:buFont typeface="Arial" panose="020B0604020202020204" pitchFamily="34" charset="0"/>
              <a:buChar char="•"/>
            </a:pPr>
            <a:r>
              <a:rPr lang="en-MY" sz="2800" dirty="0"/>
              <a:t>Incentivize businesses to seek exemptions—rent seeking  </a:t>
            </a:r>
          </a:p>
          <a:p>
            <a:pPr marL="342900" indent="-342900" algn="just">
              <a:buFont typeface="Arial" panose="020B0604020202020204" pitchFamily="34" charset="0"/>
              <a:buChar char="•"/>
            </a:pPr>
            <a:endParaRPr lang="en-MY" sz="2800" dirty="0"/>
          </a:p>
          <a:p>
            <a:pPr marL="342900" indent="-342900" algn="just">
              <a:buFont typeface="Arial" panose="020B0604020202020204" pitchFamily="34" charset="0"/>
              <a:buChar char="•"/>
            </a:pPr>
            <a:r>
              <a:rPr lang="en-US" sz="2800" dirty="0"/>
              <a:t>If all exemptions withdrawn (including income tax), tax revenues increase by 37% and tax-to-GDP ratio by 3.36 %.</a:t>
            </a:r>
          </a:p>
          <a:p>
            <a:endParaRPr lang="en-US" dirty="0"/>
          </a:p>
        </p:txBody>
      </p:sp>
      <p:sp>
        <p:nvSpPr>
          <p:cNvPr id="10" name="Footer Placeholder 3">
            <a:extLst>
              <a:ext uri="{FF2B5EF4-FFF2-40B4-BE49-F238E27FC236}">
                <a16:creationId xmlns:a16="http://schemas.microsoft.com/office/drawing/2014/main" id="{E1BF08F1-C112-C5DD-7AC4-6F1D2BCAB8B1}"/>
              </a:ext>
            </a:extLst>
          </p:cNvPr>
          <p:cNvSpPr>
            <a:spLocks noGrp="1"/>
          </p:cNvSpPr>
          <p:nvPr>
            <p:ph type="ftr" sz="quarter" idx="11"/>
          </p:nvPr>
        </p:nvSpPr>
        <p:spPr>
          <a:xfrm>
            <a:off x="3814682" y="6356350"/>
            <a:ext cx="4114800" cy="365125"/>
          </a:xfrm>
        </p:spPr>
        <p:txBody>
          <a:bodyPr/>
          <a:lstStyle/>
          <a:p>
            <a:r>
              <a:rPr lang="en-US" dirty="0"/>
              <a:t>PIDE-PRIME TAX COMMISSION</a:t>
            </a:r>
          </a:p>
          <a:p>
            <a:r>
              <a:rPr lang="en-US" dirty="0"/>
              <a:t> TAXATION REFORMS: REVENUE WITH GROWTH</a:t>
            </a:r>
            <a:endParaRPr lang="en-MY" dirty="0"/>
          </a:p>
        </p:txBody>
      </p:sp>
    </p:spTree>
    <p:extLst>
      <p:ext uri="{BB962C8B-B14F-4D97-AF65-F5344CB8AC3E}">
        <p14:creationId xmlns:p14="http://schemas.microsoft.com/office/powerpoint/2010/main" val="38997371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4C87B-0C9A-D737-C81D-9ACBA6082590}"/>
              </a:ext>
            </a:extLst>
          </p:cNvPr>
          <p:cNvSpPr>
            <a:spLocks noGrp="1"/>
          </p:cNvSpPr>
          <p:nvPr>
            <p:ph type="title"/>
          </p:nvPr>
        </p:nvSpPr>
        <p:spPr>
          <a:xfrm>
            <a:off x="586843" y="369801"/>
            <a:ext cx="9738257" cy="1107126"/>
          </a:xfrm>
        </p:spPr>
        <p:txBody>
          <a:bodyPr anchor="t">
            <a:normAutofit/>
          </a:bodyPr>
          <a:lstStyle/>
          <a:p>
            <a:pPr algn="ctr"/>
            <a:r>
              <a:rPr lang="en-MY" sz="4800" b="1" dirty="0">
                <a:solidFill>
                  <a:srgbClr val="FF0000"/>
                </a:solidFill>
                <a:latin typeface="Aptos Display" panose="020B0004020202020204" pitchFamily="34" charset="0"/>
              </a:rPr>
              <a:t> CAPITAL GAINS TAX REFORMS </a:t>
            </a:r>
          </a:p>
        </p:txBody>
      </p:sp>
      <p:sp>
        <p:nvSpPr>
          <p:cNvPr id="4" name="Slide Number Placeholder 3">
            <a:extLst>
              <a:ext uri="{FF2B5EF4-FFF2-40B4-BE49-F238E27FC236}">
                <a16:creationId xmlns:a16="http://schemas.microsoft.com/office/drawing/2014/main" id="{9D6884C8-D557-5C2B-FB59-358E1449C4BB}"/>
              </a:ext>
            </a:extLst>
          </p:cNvPr>
          <p:cNvSpPr>
            <a:spLocks noGrp="1"/>
          </p:cNvSpPr>
          <p:nvPr>
            <p:ph type="sldNum" sz="quarter" idx="12"/>
          </p:nvPr>
        </p:nvSpPr>
        <p:spPr/>
        <p:txBody>
          <a:bodyPr/>
          <a:lstStyle/>
          <a:p>
            <a:fld id="{8F70B212-7167-4CA9-9DEF-CA7FA42262B8}" type="slidenum">
              <a:rPr lang="en-MY" smtClean="0"/>
              <a:t>31</a:t>
            </a:fld>
            <a:endParaRPr lang="en-MY"/>
          </a:p>
        </p:txBody>
      </p:sp>
      <p:sp>
        <p:nvSpPr>
          <p:cNvPr id="6" name="TextBox 5"/>
          <p:cNvSpPr txBox="1"/>
          <p:nvPr/>
        </p:nvSpPr>
        <p:spPr>
          <a:xfrm>
            <a:off x="1134533" y="1469591"/>
            <a:ext cx="10728678" cy="4832092"/>
          </a:xfrm>
          <a:prstGeom prst="rect">
            <a:avLst/>
          </a:prstGeom>
          <a:noFill/>
          <a:ln w="19050">
            <a:solidFill>
              <a:schemeClr val="tx2">
                <a:lumMod val="40000"/>
                <a:lumOff val="60000"/>
              </a:schemeClr>
            </a:solidFill>
          </a:ln>
        </p:spPr>
        <p:txBody>
          <a:bodyPr wrap="square" rtlCol="0">
            <a:spAutoFit/>
          </a:bodyPr>
          <a:lstStyle/>
          <a:p>
            <a:pPr algn="just"/>
            <a:endParaRPr lang="en-US" sz="2800" b="1" dirty="0"/>
          </a:p>
          <a:p>
            <a:pPr marL="457200" indent="-457200" algn="just">
              <a:buFont typeface="Arial" panose="020B0604020202020204" pitchFamily="34" charset="0"/>
              <a:buChar char="•"/>
            </a:pPr>
            <a:r>
              <a:rPr lang="en-US" sz="2800" dirty="0"/>
              <a:t>The current collection is Rs 10 billion only. </a:t>
            </a:r>
          </a:p>
          <a:p>
            <a:pPr marL="457200" indent="-457200" algn="just">
              <a:buFont typeface="Arial" panose="020B0604020202020204" pitchFamily="34" charset="0"/>
              <a:buChar char="•"/>
            </a:pPr>
            <a:endParaRPr lang="en-US" sz="2800" dirty="0"/>
          </a:p>
          <a:p>
            <a:pPr marL="457200" indent="-457200" algn="just">
              <a:buFont typeface="Arial" panose="020B0604020202020204" pitchFamily="34" charset="0"/>
              <a:buChar char="•"/>
            </a:pPr>
            <a:r>
              <a:rPr lang="en-US" sz="2800" dirty="0"/>
              <a:t>Lowering capital gains tax rates would </a:t>
            </a:r>
          </a:p>
          <a:p>
            <a:pPr marL="914400" lvl="1" indent="-457200" algn="just">
              <a:buFont typeface="Arial" panose="020B0604020202020204" pitchFamily="34" charset="0"/>
              <a:buChar char="•"/>
            </a:pPr>
            <a:r>
              <a:rPr lang="en-US" sz="2800" dirty="0"/>
              <a:t>increase the return on investment, </a:t>
            </a:r>
          </a:p>
          <a:p>
            <a:pPr marL="914400" lvl="1" indent="-457200" algn="just">
              <a:buFont typeface="Arial" panose="020B0604020202020204" pitchFamily="34" charset="0"/>
              <a:buChar char="•"/>
            </a:pPr>
            <a:r>
              <a:rPr lang="en-US" sz="2800" dirty="0"/>
              <a:t>which would ultimately lead to an increase in tax revenue</a:t>
            </a:r>
          </a:p>
          <a:p>
            <a:pPr marL="457200" indent="-457200" algn="just">
              <a:buFont typeface="Arial" panose="020B0604020202020204" pitchFamily="34" charset="0"/>
              <a:buChar char="•"/>
            </a:pPr>
            <a:endParaRPr lang="en-US" sz="2800" dirty="0"/>
          </a:p>
          <a:p>
            <a:pPr marL="457200" indent="-457200" algn="just">
              <a:buFont typeface="Arial" panose="020B0604020202020204" pitchFamily="34" charset="0"/>
              <a:buChar char="•"/>
            </a:pPr>
            <a:r>
              <a:rPr lang="en-US" sz="2800" dirty="0">
                <a:solidFill>
                  <a:srgbClr val="00B0F0"/>
                </a:solidFill>
              </a:rPr>
              <a:t>Any capital gains because of inflation needs to be adjusted before taxing it to avoid negative impacts on the real purchasing power of an asset, which ultimately would reduce the distortionary impacts on asset holdings because of </a:t>
            </a:r>
            <a:r>
              <a:rPr lang="en-US" sz="2800">
                <a:solidFill>
                  <a:srgbClr val="00B0F0"/>
                </a:solidFill>
              </a:rPr>
              <a:t>taxation.</a:t>
            </a:r>
            <a:r>
              <a:rPr lang="en-US" sz="2800">
                <a:solidFill>
                  <a:srgbClr val="FF0000"/>
                </a:solidFill>
              </a:rPr>
              <a:t> </a:t>
            </a:r>
            <a:endParaRPr lang="en-MY" sz="2800" dirty="0">
              <a:solidFill>
                <a:srgbClr val="FF0000"/>
              </a:solidFill>
            </a:endParaRPr>
          </a:p>
        </p:txBody>
      </p:sp>
      <p:sp>
        <p:nvSpPr>
          <p:cNvPr id="10" name="Footer Placeholder 3">
            <a:extLst>
              <a:ext uri="{FF2B5EF4-FFF2-40B4-BE49-F238E27FC236}">
                <a16:creationId xmlns:a16="http://schemas.microsoft.com/office/drawing/2014/main" id="{9E299862-6E40-43FB-A3F2-3E07A410924D}"/>
              </a:ext>
            </a:extLst>
          </p:cNvPr>
          <p:cNvSpPr>
            <a:spLocks noGrp="1"/>
          </p:cNvSpPr>
          <p:nvPr>
            <p:ph type="ftr" sz="quarter" idx="11"/>
          </p:nvPr>
        </p:nvSpPr>
        <p:spPr>
          <a:xfrm>
            <a:off x="3398571" y="6347526"/>
            <a:ext cx="4114800" cy="365125"/>
          </a:xfrm>
        </p:spPr>
        <p:txBody>
          <a:bodyPr/>
          <a:lstStyle/>
          <a:p>
            <a:r>
              <a:rPr lang="en-US" dirty="0"/>
              <a:t>PIDE-PRIME TAX COMMISSION</a:t>
            </a:r>
          </a:p>
          <a:p>
            <a:r>
              <a:rPr lang="en-US" dirty="0"/>
              <a:t> TAXATION REFORMS: REVENUE WITH GROWTH</a:t>
            </a:r>
            <a:endParaRPr lang="en-MY" dirty="0"/>
          </a:p>
        </p:txBody>
      </p:sp>
    </p:spTree>
    <p:extLst>
      <p:ext uri="{BB962C8B-B14F-4D97-AF65-F5344CB8AC3E}">
        <p14:creationId xmlns:p14="http://schemas.microsoft.com/office/powerpoint/2010/main" val="21556701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4C87B-0C9A-D737-C81D-9ACBA6082590}"/>
              </a:ext>
            </a:extLst>
          </p:cNvPr>
          <p:cNvSpPr>
            <a:spLocks noGrp="1"/>
          </p:cNvSpPr>
          <p:nvPr>
            <p:ph type="title"/>
          </p:nvPr>
        </p:nvSpPr>
        <p:spPr>
          <a:xfrm>
            <a:off x="586843" y="369801"/>
            <a:ext cx="9738257" cy="1107126"/>
          </a:xfrm>
        </p:spPr>
        <p:txBody>
          <a:bodyPr anchor="t">
            <a:normAutofit/>
          </a:bodyPr>
          <a:lstStyle/>
          <a:p>
            <a:pPr algn="ctr"/>
            <a:r>
              <a:rPr lang="en-MY" sz="4800" b="1" dirty="0">
                <a:solidFill>
                  <a:srgbClr val="FF0000"/>
                </a:solidFill>
                <a:latin typeface="Aptos Display" panose="020B0004020202020204" pitchFamily="34" charset="0"/>
              </a:rPr>
              <a:t> CAPITAL GAINS TAX REFORMS </a:t>
            </a:r>
          </a:p>
        </p:txBody>
      </p:sp>
      <p:sp>
        <p:nvSpPr>
          <p:cNvPr id="4" name="Slide Number Placeholder 3">
            <a:extLst>
              <a:ext uri="{FF2B5EF4-FFF2-40B4-BE49-F238E27FC236}">
                <a16:creationId xmlns:a16="http://schemas.microsoft.com/office/drawing/2014/main" id="{9D6884C8-D557-5C2B-FB59-358E1449C4BB}"/>
              </a:ext>
            </a:extLst>
          </p:cNvPr>
          <p:cNvSpPr>
            <a:spLocks noGrp="1"/>
          </p:cNvSpPr>
          <p:nvPr>
            <p:ph type="sldNum" sz="quarter" idx="12"/>
          </p:nvPr>
        </p:nvSpPr>
        <p:spPr/>
        <p:txBody>
          <a:bodyPr/>
          <a:lstStyle/>
          <a:p>
            <a:fld id="{8F70B212-7167-4CA9-9DEF-CA7FA42262B8}" type="slidenum">
              <a:rPr lang="en-MY" smtClean="0"/>
              <a:t>32</a:t>
            </a:fld>
            <a:endParaRPr lang="en-MY"/>
          </a:p>
        </p:txBody>
      </p:sp>
      <p:sp>
        <p:nvSpPr>
          <p:cNvPr id="3" name="Content Placeholder 2">
            <a:extLst>
              <a:ext uri="{FF2B5EF4-FFF2-40B4-BE49-F238E27FC236}">
                <a16:creationId xmlns:a16="http://schemas.microsoft.com/office/drawing/2014/main" id="{2AAC656B-D967-4DC1-2331-1ABC790C1F80}"/>
              </a:ext>
            </a:extLst>
          </p:cNvPr>
          <p:cNvSpPr>
            <a:spLocks/>
          </p:cNvSpPr>
          <p:nvPr/>
        </p:nvSpPr>
        <p:spPr>
          <a:xfrm>
            <a:off x="461200" y="1271008"/>
            <a:ext cx="11019600" cy="4958341"/>
          </a:xfrm>
          <a:prstGeom prst="rect">
            <a:avLst/>
          </a:prstGeom>
        </p:spPr>
        <p:txBody>
          <a:bodyPr/>
          <a:lstStyle/>
          <a:p>
            <a:pPr algn="just"/>
            <a:r>
              <a:rPr lang="en-US" sz="2000" b="1" dirty="0">
                <a:latin typeface="Aptos" panose="020B0004020202020204" pitchFamily="34" charset="0"/>
              </a:rPr>
              <a:t>1:  Listed Securities</a:t>
            </a:r>
            <a:r>
              <a:rPr lang="en-US" sz="2000" dirty="0">
                <a:latin typeface="Aptos" panose="020B0004020202020204" pitchFamily="34" charset="0"/>
              </a:rPr>
              <a:t> </a:t>
            </a:r>
          </a:p>
          <a:p>
            <a:pPr algn="just">
              <a:spcBef>
                <a:spcPts val="600"/>
              </a:spcBef>
            </a:pPr>
            <a:r>
              <a:rPr lang="en-US" sz="2000" dirty="0">
                <a:latin typeface="Aptos" panose="020B0004020202020204" pitchFamily="34" charset="0"/>
              </a:rPr>
              <a:t>a. Sold within 12 months: Tax as normal income; </a:t>
            </a:r>
          </a:p>
          <a:p>
            <a:pPr algn="just">
              <a:spcBef>
                <a:spcPts val="600"/>
              </a:spcBef>
            </a:pPr>
            <a:r>
              <a:rPr lang="en-US" sz="2000" dirty="0">
                <a:latin typeface="Aptos" panose="020B0004020202020204" pitchFamily="34" charset="0"/>
              </a:rPr>
              <a:t>b. Sold between 12 months and five years: Normal rate with indexation for inflation</a:t>
            </a:r>
          </a:p>
          <a:p>
            <a:pPr algn="just">
              <a:spcBef>
                <a:spcPts val="600"/>
              </a:spcBef>
            </a:pPr>
            <a:r>
              <a:rPr lang="en-US" sz="2000" dirty="0">
                <a:latin typeface="Aptos" panose="020B0004020202020204" pitchFamily="34" charset="0"/>
              </a:rPr>
              <a:t>c. Sold after 5 years: No tax </a:t>
            </a:r>
          </a:p>
          <a:p>
            <a:pPr algn="just"/>
            <a:r>
              <a:rPr lang="en-US" sz="2000" b="1" dirty="0">
                <a:latin typeface="Aptos" panose="020B0004020202020204" pitchFamily="34" charset="0"/>
              </a:rPr>
              <a:t>2: Unlisted Shares </a:t>
            </a:r>
          </a:p>
          <a:p>
            <a:pPr algn="just">
              <a:spcBef>
                <a:spcPts val="600"/>
              </a:spcBef>
            </a:pPr>
            <a:r>
              <a:rPr lang="en-US" sz="2000" dirty="0">
                <a:latin typeface="Aptos" panose="020B0004020202020204" pitchFamily="34" charset="0"/>
              </a:rPr>
              <a:t>a. Within five years: Normal rate with indexation for inflation </a:t>
            </a:r>
          </a:p>
          <a:p>
            <a:pPr algn="just">
              <a:spcBef>
                <a:spcPts val="600"/>
              </a:spcBef>
            </a:pPr>
            <a:r>
              <a:rPr lang="en-US" sz="2000" dirty="0">
                <a:latin typeface="Aptos" panose="020B0004020202020204" pitchFamily="34" charset="0"/>
              </a:rPr>
              <a:t>b. After five years: No tax </a:t>
            </a:r>
          </a:p>
          <a:p>
            <a:pPr algn="just"/>
            <a:r>
              <a:rPr lang="en-US" sz="2000" b="1" dirty="0">
                <a:latin typeface="Aptos" panose="020B0004020202020204" pitchFamily="34" charset="0"/>
              </a:rPr>
              <a:t>3. Real Estates </a:t>
            </a:r>
          </a:p>
          <a:p>
            <a:pPr algn="just">
              <a:spcBef>
                <a:spcPts val="600"/>
              </a:spcBef>
            </a:pPr>
            <a:r>
              <a:rPr lang="en-US" sz="2000" b="1" dirty="0">
                <a:latin typeface="Aptos" panose="020B0004020202020204" pitchFamily="34" charset="0"/>
              </a:rPr>
              <a:t>a</a:t>
            </a:r>
            <a:r>
              <a:rPr lang="en-US" sz="2000" dirty="0">
                <a:latin typeface="Aptos" panose="020B0004020202020204" pitchFamily="34" charset="0"/>
              </a:rPr>
              <a:t>. Open Plot: Within five years: 5% with indexation for inflation</a:t>
            </a:r>
          </a:p>
          <a:p>
            <a:pPr algn="just">
              <a:spcBef>
                <a:spcPts val="600"/>
              </a:spcBef>
            </a:pPr>
            <a:r>
              <a:rPr lang="en-US" sz="2000" b="1" dirty="0">
                <a:latin typeface="Aptos" panose="020B0004020202020204" pitchFamily="34" charset="0"/>
              </a:rPr>
              <a:t>b</a:t>
            </a:r>
            <a:r>
              <a:rPr lang="en-US" sz="2000" dirty="0">
                <a:latin typeface="Aptos" panose="020B0004020202020204" pitchFamily="34" charset="0"/>
              </a:rPr>
              <a:t>. After five years: No tax 5 years </a:t>
            </a:r>
          </a:p>
          <a:p>
            <a:pPr algn="just">
              <a:spcBef>
                <a:spcPts val="600"/>
              </a:spcBef>
            </a:pPr>
            <a:r>
              <a:rPr lang="en-US" sz="2000" dirty="0">
                <a:latin typeface="Aptos" panose="020B0004020202020204" pitchFamily="34" charset="0"/>
              </a:rPr>
              <a:t>c.  Constructed Property:</a:t>
            </a:r>
          </a:p>
          <a:p>
            <a:pPr algn="just">
              <a:spcBef>
                <a:spcPts val="600"/>
              </a:spcBef>
            </a:pPr>
            <a:r>
              <a:rPr lang="en-US" sz="2000" dirty="0">
                <a:latin typeface="Aptos" panose="020B0004020202020204" pitchFamily="34" charset="0"/>
              </a:rPr>
              <a:t>1% for 5/7 years and no tax </a:t>
            </a:r>
            <a:r>
              <a:rPr lang="en-US" sz="2000" dirty="0" smtClean="0">
                <a:latin typeface="Aptos" panose="020B0004020202020204" pitchFamily="34" charset="0"/>
              </a:rPr>
              <a:t>thereafter</a:t>
            </a:r>
            <a:r>
              <a:rPr lang="en-MY" sz="2000" dirty="0" smtClean="0">
                <a:latin typeface="Aptos" panose="020B0004020202020204" pitchFamily="34" charset="0"/>
              </a:rPr>
              <a:t> </a:t>
            </a:r>
            <a:endParaRPr lang="en-MY" sz="2000" dirty="0">
              <a:latin typeface="Aptos" panose="020B0004020202020204" pitchFamily="34" charset="0"/>
            </a:endParaRPr>
          </a:p>
        </p:txBody>
      </p:sp>
      <p:sp>
        <p:nvSpPr>
          <p:cNvPr id="10" name="Footer Placeholder 3">
            <a:extLst>
              <a:ext uri="{FF2B5EF4-FFF2-40B4-BE49-F238E27FC236}">
                <a16:creationId xmlns:a16="http://schemas.microsoft.com/office/drawing/2014/main" id="{9E299862-6E40-43FB-A3F2-3E07A410924D}"/>
              </a:ext>
            </a:extLst>
          </p:cNvPr>
          <p:cNvSpPr>
            <a:spLocks noGrp="1"/>
          </p:cNvSpPr>
          <p:nvPr>
            <p:ph type="ftr" sz="quarter" idx="11"/>
          </p:nvPr>
        </p:nvSpPr>
        <p:spPr>
          <a:xfrm>
            <a:off x="3398571" y="6347526"/>
            <a:ext cx="4114800" cy="365125"/>
          </a:xfrm>
        </p:spPr>
        <p:txBody>
          <a:bodyPr/>
          <a:lstStyle/>
          <a:p>
            <a:r>
              <a:rPr lang="en-US" dirty="0"/>
              <a:t>PIDE-PRIME TAX COMMISSION</a:t>
            </a:r>
          </a:p>
          <a:p>
            <a:r>
              <a:rPr lang="en-US" dirty="0"/>
              <a:t> TAXATION REFORMS: REVENUE WITH GROWTH</a:t>
            </a:r>
            <a:endParaRPr lang="en-MY" dirty="0"/>
          </a:p>
        </p:txBody>
      </p:sp>
    </p:spTree>
    <p:extLst>
      <p:ext uri="{BB962C8B-B14F-4D97-AF65-F5344CB8AC3E}">
        <p14:creationId xmlns:p14="http://schemas.microsoft.com/office/powerpoint/2010/main" val="18490726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7721" y="1138628"/>
            <a:ext cx="5288280" cy="1325563"/>
          </a:xfrm>
        </p:spPr>
        <p:txBody>
          <a:bodyPr>
            <a:normAutofit/>
          </a:bodyPr>
          <a:lstStyle/>
          <a:p>
            <a:r>
              <a:rPr lang="en-US" b="1" dirty="0">
                <a:solidFill>
                  <a:srgbClr val="FF0000"/>
                </a:solidFill>
                <a:latin typeface="Aptos Display" panose="020B0004020202020204" pitchFamily="34" charset="0"/>
              </a:rPr>
              <a:t>Capital Gains tax Reforms: Revenue Implications</a:t>
            </a:r>
            <a:endParaRPr lang="en-US" dirty="0">
              <a:highlight>
                <a:srgbClr val="FFFF00"/>
              </a:highlight>
            </a:endParaRPr>
          </a:p>
        </p:txBody>
      </p:sp>
      <p:sp>
        <p:nvSpPr>
          <p:cNvPr id="3" name="Content Placeholder 2"/>
          <p:cNvSpPr>
            <a:spLocks noGrp="1"/>
          </p:cNvSpPr>
          <p:nvPr>
            <p:ph idx="1"/>
          </p:nvPr>
        </p:nvSpPr>
        <p:spPr>
          <a:xfrm>
            <a:off x="1295401" y="2912533"/>
            <a:ext cx="4384040" cy="3945467"/>
          </a:xfrm>
        </p:spPr>
        <p:txBody>
          <a:bodyPr>
            <a:normAutofit/>
          </a:bodyPr>
          <a:lstStyle/>
          <a:p>
            <a:pPr lvl="1"/>
            <a:r>
              <a:rPr lang="en-US" dirty="0">
                <a:latin typeface="Aptos" panose="020B0004020202020204" pitchFamily="34" charset="0"/>
              </a:rPr>
              <a:t>Capital Gains Tax reforms would result in </a:t>
            </a:r>
            <a:r>
              <a:rPr lang="en-US" b="1" dirty="0">
                <a:latin typeface="Aptos" panose="020B0004020202020204" pitchFamily="34" charset="0"/>
              </a:rPr>
              <a:t>20%</a:t>
            </a:r>
            <a:r>
              <a:rPr lang="en-US" dirty="0">
                <a:latin typeface="Aptos" panose="020B0004020202020204" pitchFamily="34" charset="0"/>
              </a:rPr>
              <a:t> reduction in revenue for the first year </a:t>
            </a:r>
          </a:p>
          <a:p>
            <a:pPr lvl="1"/>
            <a:r>
              <a:rPr lang="en-US" dirty="0">
                <a:latin typeface="Aptos" panose="020B0004020202020204" pitchFamily="34" charset="0"/>
              </a:rPr>
              <a:t>but gradually come back to existing level in three years</a:t>
            </a:r>
          </a:p>
        </p:txBody>
      </p:sp>
      <p:sp>
        <p:nvSpPr>
          <p:cNvPr id="4" name="Footer Placeholder 3"/>
          <p:cNvSpPr>
            <a:spLocks noGrp="1"/>
          </p:cNvSpPr>
          <p:nvPr>
            <p:ph type="ftr" sz="quarter" idx="11"/>
          </p:nvPr>
        </p:nvSpPr>
        <p:spPr/>
        <p:txBody>
          <a:bodyPr/>
          <a:lstStyle/>
          <a:p>
            <a:r>
              <a:rPr lang="en-US" dirty="0"/>
              <a:t>PIDE-PRIME TAX COMMISSION</a:t>
            </a:r>
          </a:p>
          <a:p>
            <a:r>
              <a:rPr lang="en-US" dirty="0"/>
              <a:t>TAXATION REFORMS: REVENUE WITH GROWTH</a:t>
            </a:r>
            <a:endParaRPr lang="en-MY" dirty="0"/>
          </a:p>
        </p:txBody>
      </p:sp>
      <p:sp>
        <p:nvSpPr>
          <p:cNvPr id="5" name="Slide Number Placeholder 4"/>
          <p:cNvSpPr>
            <a:spLocks noGrp="1"/>
          </p:cNvSpPr>
          <p:nvPr>
            <p:ph type="sldNum" sz="quarter" idx="12"/>
          </p:nvPr>
        </p:nvSpPr>
        <p:spPr/>
        <p:txBody>
          <a:bodyPr/>
          <a:lstStyle/>
          <a:p>
            <a:fld id="{8F70B212-7167-4CA9-9DEF-CA7FA42262B8}" type="slidenum">
              <a:rPr lang="en-MY" smtClean="0"/>
              <a:t>33</a:t>
            </a:fld>
            <a:endParaRPr lang="en-MY"/>
          </a:p>
        </p:txBody>
      </p:sp>
      <p:graphicFrame>
        <p:nvGraphicFramePr>
          <p:cNvPr id="6" name="Chart 5"/>
          <p:cNvGraphicFramePr>
            <a:graphicFrameLocks/>
          </p:cNvGraphicFramePr>
          <p:nvPr/>
        </p:nvGraphicFramePr>
        <p:xfrm>
          <a:off x="6512560" y="817180"/>
          <a:ext cx="5171440" cy="471408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128922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9E886-F5DC-6AE9-FE66-4C97FA86D675}"/>
              </a:ext>
            </a:extLst>
          </p:cNvPr>
          <p:cNvSpPr>
            <a:spLocks noGrp="1"/>
          </p:cNvSpPr>
          <p:nvPr>
            <p:ph type="title"/>
          </p:nvPr>
        </p:nvSpPr>
        <p:spPr>
          <a:xfrm>
            <a:off x="838200" y="114794"/>
            <a:ext cx="10515600" cy="1325563"/>
          </a:xfrm>
        </p:spPr>
        <p:txBody>
          <a:bodyPr>
            <a:normAutofit/>
          </a:bodyPr>
          <a:lstStyle/>
          <a:p>
            <a:r>
              <a:rPr lang="en-MY" sz="4800" b="1" dirty="0">
                <a:solidFill>
                  <a:srgbClr val="FF0000"/>
                </a:solidFill>
                <a:latin typeface="Aptos Display" panose="020B0004020202020204" pitchFamily="34" charset="0"/>
              </a:rPr>
              <a:t>TAX ADMINISTRATION REFORMS (1/2)</a:t>
            </a:r>
          </a:p>
        </p:txBody>
      </p:sp>
      <p:sp>
        <p:nvSpPr>
          <p:cNvPr id="4" name="Footer Placeholder 3">
            <a:extLst>
              <a:ext uri="{FF2B5EF4-FFF2-40B4-BE49-F238E27FC236}">
                <a16:creationId xmlns:a16="http://schemas.microsoft.com/office/drawing/2014/main" id="{AD434AB1-8AD9-C4B7-4975-159FE89FDA00}"/>
              </a:ext>
            </a:extLst>
          </p:cNvPr>
          <p:cNvSpPr>
            <a:spLocks noGrp="1"/>
          </p:cNvSpPr>
          <p:nvPr>
            <p:ph type="ftr" sz="quarter" idx="11"/>
          </p:nvPr>
        </p:nvSpPr>
        <p:spPr>
          <a:xfrm>
            <a:off x="4038600" y="6378080"/>
            <a:ext cx="4114800" cy="365125"/>
          </a:xfrm>
        </p:spPr>
        <p:txBody>
          <a:bodyPr/>
          <a:lstStyle/>
          <a:p>
            <a:r>
              <a:rPr lang="en-US" dirty="0"/>
              <a:t>PIDE-PRIME TAX COMMISSION </a:t>
            </a:r>
          </a:p>
          <a:p>
            <a:r>
              <a:rPr lang="en-US" dirty="0"/>
              <a:t>TAXATION REFORMS: REVENUE WITH GROWTH</a:t>
            </a:r>
            <a:endParaRPr lang="en-MY" dirty="0"/>
          </a:p>
        </p:txBody>
      </p:sp>
      <p:sp>
        <p:nvSpPr>
          <p:cNvPr id="5" name="Slide Number Placeholder 4">
            <a:extLst>
              <a:ext uri="{FF2B5EF4-FFF2-40B4-BE49-F238E27FC236}">
                <a16:creationId xmlns:a16="http://schemas.microsoft.com/office/drawing/2014/main" id="{1924CDD8-EF63-A02B-8C16-0E0EF106DEAE}"/>
              </a:ext>
            </a:extLst>
          </p:cNvPr>
          <p:cNvSpPr>
            <a:spLocks noGrp="1"/>
          </p:cNvSpPr>
          <p:nvPr>
            <p:ph type="sldNum" sz="quarter" idx="12"/>
          </p:nvPr>
        </p:nvSpPr>
        <p:spPr>
          <a:xfrm>
            <a:off x="8610599" y="6356350"/>
            <a:ext cx="3069741" cy="319087"/>
          </a:xfrm>
        </p:spPr>
        <p:txBody>
          <a:bodyPr/>
          <a:lstStyle/>
          <a:p>
            <a:fld id="{8F70B212-7167-4CA9-9DEF-CA7FA42262B8}" type="slidenum">
              <a:rPr lang="en-MY" smtClean="0"/>
              <a:t>34</a:t>
            </a:fld>
            <a:endParaRPr lang="en-MY" dirty="0"/>
          </a:p>
        </p:txBody>
      </p:sp>
      <p:sp>
        <p:nvSpPr>
          <p:cNvPr id="6" name="Content Placeholder 2">
            <a:extLst>
              <a:ext uri="{FF2B5EF4-FFF2-40B4-BE49-F238E27FC236}">
                <a16:creationId xmlns:a16="http://schemas.microsoft.com/office/drawing/2014/main" id="{2AAC656B-D967-4DC1-2331-1ABC790C1F80}"/>
              </a:ext>
            </a:extLst>
          </p:cNvPr>
          <p:cNvSpPr>
            <a:spLocks/>
          </p:cNvSpPr>
          <p:nvPr/>
        </p:nvSpPr>
        <p:spPr>
          <a:xfrm>
            <a:off x="838200" y="1202267"/>
            <a:ext cx="10515600" cy="5175813"/>
          </a:xfrm>
          <a:prstGeom prst="rect">
            <a:avLst/>
          </a:prstGeom>
        </p:spPr>
        <p:txBody>
          <a:bodyPr/>
          <a:lstStyle/>
          <a:p>
            <a:pPr marL="457200" indent="-457200" algn="l">
              <a:buFont typeface="+mj-lt"/>
              <a:buAutoNum type="arabicPeriod"/>
            </a:pPr>
            <a:endParaRPr lang="en-US" sz="2000" b="0" i="0" u="none" strike="noStrike" baseline="0" dirty="0">
              <a:solidFill>
                <a:schemeClr val="accent5"/>
              </a:solidFill>
              <a:latin typeface="Aptos" panose="020B0004020202020204" pitchFamily="34" charset="0"/>
            </a:endParaRPr>
          </a:p>
          <a:p>
            <a:pPr marL="342900" indent="-342900">
              <a:buFont typeface="+mj-lt"/>
              <a:buAutoNum type="arabicPeriod"/>
            </a:pPr>
            <a:r>
              <a:rPr lang="en-US" sz="2400" dirty="0">
                <a:latin typeface="Aptos" panose="020B0004020202020204" pitchFamily="34" charset="0"/>
              </a:rPr>
              <a:t>ABOLISH “non-filer”</a:t>
            </a:r>
          </a:p>
          <a:p>
            <a:pPr marL="800100" lvl="1" indent="-342900">
              <a:buFont typeface="+mj-lt"/>
              <a:buAutoNum type="arabicPeriod"/>
            </a:pPr>
            <a:r>
              <a:rPr lang="en-US" sz="2400" dirty="0">
                <a:latin typeface="Aptos" panose="020B0004020202020204" pitchFamily="34" charset="0"/>
              </a:rPr>
              <a:t> “non-filers” should be treated as tax defaulters and </a:t>
            </a:r>
          </a:p>
          <a:p>
            <a:pPr marL="800100" lvl="1" indent="-342900">
              <a:buFont typeface="+mj-lt"/>
              <a:buAutoNum type="arabicPeriod"/>
            </a:pPr>
            <a:r>
              <a:rPr lang="en-US" sz="2400" dirty="0">
                <a:latin typeface="Aptos" panose="020B0004020202020204" pitchFamily="34" charset="0"/>
              </a:rPr>
              <a:t>There should be only two categories: All required to file </a:t>
            </a:r>
          </a:p>
          <a:p>
            <a:pPr marL="342900" indent="-342900">
              <a:buFont typeface="+mj-lt"/>
              <a:buAutoNum type="arabicPeriod"/>
            </a:pPr>
            <a:r>
              <a:rPr lang="en-US" sz="2400" dirty="0">
                <a:latin typeface="Aptos" panose="020B0004020202020204" pitchFamily="34" charset="0"/>
              </a:rPr>
              <a:t>G</a:t>
            </a:r>
            <a:r>
              <a:rPr lang="en-US" sz="2400" b="0" i="0" u="none" strike="noStrike" baseline="0" dirty="0">
                <a:latin typeface="Aptos" panose="020B0004020202020204" pitchFamily="34" charset="0"/>
              </a:rPr>
              <a:t>as and electricity connection of commercial and industrial nature</a:t>
            </a:r>
            <a:r>
              <a:rPr lang="en-US" sz="2400" dirty="0">
                <a:latin typeface="Aptos" panose="020B0004020202020204" pitchFamily="34" charset="0"/>
              </a:rPr>
              <a:t> and other indicators can be used to identify potential tax payers. </a:t>
            </a:r>
            <a:endParaRPr lang="en-US" sz="2400" b="0" i="0" u="none" strike="noStrike" baseline="0" dirty="0">
              <a:latin typeface="Aptos" panose="020B0004020202020204" pitchFamily="34" charset="0"/>
            </a:endParaRPr>
          </a:p>
          <a:p>
            <a:pPr marL="342900" indent="-342900">
              <a:buFont typeface="+mj-lt"/>
              <a:buAutoNum type="arabicPeriod"/>
            </a:pPr>
            <a:r>
              <a:rPr lang="en-US" sz="2400" dirty="0">
                <a:latin typeface="Aptos" panose="020B0004020202020204" pitchFamily="34" charset="0"/>
              </a:rPr>
              <a:t>VAT mode will be completed starting with commercial importers and wholesalers and Tier 1 retailers in the first year </a:t>
            </a:r>
          </a:p>
          <a:p>
            <a:pPr marL="800100" lvl="1" indent="-342900">
              <a:buFont typeface="+mj-lt"/>
              <a:buAutoNum type="arabicPeriod"/>
            </a:pPr>
            <a:r>
              <a:rPr lang="en-US" sz="2400" dirty="0">
                <a:latin typeface="Aptos" panose="020B0004020202020204" pitchFamily="34" charset="0"/>
              </a:rPr>
              <a:t>Tier 2 and Tier 3 retailers in the next 2-3 years.</a:t>
            </a:r>
            <a:endParaRPr lang="en-US" sz="2400" b="0" i="0" u="none" strike="noStrike" baseline="0" dirty="0">
              <a:latin typeface="Aptos" panose="020B0004020202020204" pitchFamily="34" charset="0"/>
            </a:endParaRPr>
          </a:p>
          <a:p>
            <a:pPr marL="342900" indent="-342900">
              <a:buFont typeface="+mj-lt"/>
              <a:buAutoNum type="arabicPeriod"/>
            </a:pPr>
            <a:r>
              <a:rPr lang="en-US" sz="2400" dirty="0">
                <a:latin typeface="Aptos" panose="020B0004020202020204" pitchFamily="34" charset="0"/>
              </a:rPr>
              <a:t>Whole ‘Audit’ function of the Income tax, sales tax and custom to be abolished. </a:t>
            </a:r>
          </a:p>
          <a:p>
            <a:pPr marL="800100" lvl="1" indent="-342900">
              <a:buFont typeface="+mj-lt"/>
              <a:buAutoNum type="arabicPeriod"/>
            </a:pPr>
            <a:r>
              <a:rPr lang="en-US" sz="2400" dirty="0">
                <a:latin typeface="Aptos" panose="020B0004020202020204" pitchFamily="34" charset="0"/>
              </a:rPr>
              <a:t>In exceptional cases, audits to be undertaken using automation and digitization minimizing personal interaction between taxpayer and tax officer. </a:t>
            </a:r>
          </a:p>
          <a:p>
            <a:pPr marL="457200" indent="-457200">
              <a:buFont typeface="+mj-lt"/>
              <a:buAutoNum type="arabicPeriod"/>
            </a:pPr>
            <a:endParaRPr lang="en-US" sz="2000" dirty="0">
              <a:latin typeface="Aptos" panose="020B0004020202020204" pitchFamily="34" charset="0"/>
            </a:endParaRPr>
          </a:p>
          <a:p>
            <a:pPr algn="just">
              <a:spcAft>
                <a:spcPts val="600"/>
              </a:spcAft>
            </a:pPr>
            <a:endParaRPr lang="en-MY" sz="2000" dirty="0">
              <a:latin typeface="Aptos" panose="020B0004020202020204" pitchFamily="34" charset="0"/>
            </a:endParaRPr>
          </a:p>
        </p:txBody>
      </p:sp>
    </p:spTree>
    <p:extLst>
      <p:ext uri="{BB962C8B-B14F-4D97-AF65-F5344CB8AC3E}">
        <p14:creationId xmlns:p14="http://schemas.microsoft.com/office/powerpoint/2010/main" val="2262110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9E886-F5DC-6AE9-FE66-4C97FA86D675}"/>
              </a:ext>
            </a:extLst>
          </p:cNvPr>
          <p:cNvSpPr>
            <a:spLocks noGrp="1"/>
          </p:cNvSpPr>
          <p:nvPr>
            <p:ph type="title"/>
          </p:nvPr>
        </p:nvSpPr>
        <p:spPr/>
        <p:txBody>
          <a:bodyPr>
            <a:normAutofit/>
          </a:bodyPr>
          <a:lstStyle/>
          <a:p>
            <a:r>
              <a:rPr lang="en-MY" sz="4800" b="1" dirty="0">
                <a:solidFill>
                  <a:srgbClr val="FF0000"/>
                </a:solidFill>
                <a:latin typeface="Aptos Display" panose="020B0004020202020204" pitchFamily="34" charset="0"/>
              </a:rPr>
              <a:t>TAX ADMINISTRATION REFORMS (2/2)</a:t>
            </a:r>
          </a:p>
        </p:txBody>
      </p:sp>
      <p:sp>
        <p:nvSpPr>
          <p:cNvPr id="4" name="Footer Placeholder 3">
            <a:extLst>
              <a:ext uri="{FF2B5EF4-FFF2-40B4-BE49-F238E27FC236}">
                <a16:creationId xmlns:a16="http://schemas.microsoft.com/office/drawing/2014/main" id="{AD434AB1-8AD9-C4B7-4975-159FE89FDA00}"/>
              </a:ext>
            </a:extLst>
          </p:cNvPr>
          <p:cNvSpPr>
            <a:spLocks noGrp="1"/>
          </p:cNvSpPr>
          <p:nvPr>
            <p:ph type="ftr" sz="quarter" idx="11"/>
          </p:nvPr>
        </p:nvSpPr>
        <p:spPr/>
        <p:txBody>
          <a:bodyPr/>
          <a:lstStyle/>
          <a:p>
            <a:r>
              <a:rPr lang="en-US" dirty="0"/>
              <a:t>PIDE-PRIME TAX COMMISSION</a:t>
            </a:r>
          </a:p>
          <a:p>
            <a:r>
              <a:rPr lang="en-US" dirty="0"/>
              <a:t>TAXATION REFORMS: REVENUE WITH GROWTH</a:t>
            </a:r>
            <a:endParaRPr lang="en-MY" dirty="0"/>
          </a:p>
        </p:txBody>
      </p:sp>
      <p:sp>
        <p:nvSpPr>
          <p:cNvPr id="5" name="Slide Number Placeholder 4">
            <a:extLst>
              <a:ext uri="{FF2B5EF4-FFF2-40B4-BE49-F238E27FC236}">
                <a16:creationId xmlns:a16="http://schemas.microsoft.com/office/drawing/2014/main" id="{1924CDD8-EF63-A02B-8C16-0E0EF106DEAE}"/>
              </a:ext>
            </a:extLst>
          </p:cNvPr>
          <p:cNvSpPr>
            <a:spLocks noGrp="1"/>
          </p:cNvSpPr>
          <p:nvPr>
            <p:ph type="sldNum" sz="quarter" idx="12"/>
          </p:nvPr>
        </p:nvSpPr>
        <p:spPr/>
        <p:txBody>
          <a:bodyPr/>
          <a:lstStyle/>
          <a:p>
            <a:fld id="{8F70B212-7167-4CA9-9DEF-CA7FA42262B8}" type="slidenum">
              <a:rPr lang="en-MY" smtClean="0"/>
              <a:t>35</a:t>
            </a:fld>
            <a:endParaRPr lang="en-MY" dirty="0"/>
          </a:p>
        </p:txBody>
      </p:sp>
      <p:sp>
        <p:nvSpPr>
          <p:cNvPr id="6" name="Content Placeholder 2">
            <a:extLst>
              <a:ext uri="{FF2B5EF4-FFF2-40B4-BE49-F238E27FC236}">
                <a16:creationId xmlns:a16="http://schemas.microsoft.com/office/drawing/2014/main" id="{2AAC656B-D967-4DC1-2331-1ABC790C1F80}"/>
              </a:ext>
            </a:extLst>
          </p:cNvPr>
          <p:cNvSpPr>
            <a:spLocks/>
          </p:cNvSpPr>
          <p:nvPr/>
        </p:nvSpPr>
        <p:spPr>
          <a:xfrm>
            <a:off x="626475" y="1332597"/>
            <a:ext cx="7395211" cy="4192805"/>
          </a:xfrm>
          <a:prstGeom prst="rect">
            <a:avLst/>
          </a:prstGeom>
        </p:spPr>
        <p:txBody>
          <a:bodyPr/>
          <a:lstStyle/>
          <a:p>
            <a:pPr marL="457200" indent="-457200" algn="l">
              <a:buFont typeface="+mj-lt"/>
              <a:buAutoNum type="arabicPeriod"/>
            </a:pPr>
            <a:endParaRPr lang="en-US" b="0" i="0" u="none" strike="noStrike" baseline="0" dirty="0">
              <a:solidFill>
                <a:schemeClr val="accent5"/>
              </a:solidFill>
              <a:latin typeface="Aptos" panose="020B0004020202020204" pitchFamily="34" charset="0"/>
            </a:endParaRPr>
          </a:p>
          <a:p>
            <a:pPr marL="457200" indent="-457200" algn="just">
              <a:buFont typeface="+mj-lt"/>
              <a:buAutoNum type="arabicPeriod" startAt="5"/>
            </a:pPr>
            <a:r>
              <a:rPr lang="en-US" sz="2000" dirty="0">
                <a:solidFill>
                  <a:schemeClr val="bg1">
                    <a:lumMod val="50000"/>
                  </a:schemeClr>
                </a:solidFill>
                <a:latin typeface="Aptos" panose="020B0004020202020204" pitchFamily="34" charset="0"/>
              </a:rPr>
              <a:t>Digitization and automation to reduce interaction between the taxpayers and tax authority. </a:t>
            </a:r>
          </a:p>
          <a:p>
            <a:pPr marL="457200" indent="-457200" algn="just">
              <a:buFont typeface="+mj-lt"/>
              <a:buAutoNum type="arabicPeriod" startAt="5"/>
            </a:pPr>
            <a:r>
              <a:rPr lang="en-GB" sz="2000" dirty="0">
                <a:latin typeface="Aptos" panose="020B0004020202020204" pitchFamily="34" charset="0"/>
              </a:rPr>
              <a:t>Trade facilitation reforms to bring clearance time at par with the region.</a:t>
            </a:r>
          </a:p>
          <a:p>
            <a:pPr marL="457200" indent="-457200" algn="just">
              <a:buFont typeface="+mj-lt"/>
              <a:buAutoNum type="arabicPeriod" startAt="5"/>
            </a:pPr>
            <a:r>
              <a:rPr lang="en-GB" sz="2000" dirty="0">
                <a:latin typeface="Aptos" panose="020B0004020202020204" pitchFamily="34" charset="0"/>
              </a:rPr>
              <a:t>Make customs valuation rulings more transparent using Artificial Intelligence (AI) algorithms and gradually shift to transaction basis.</a:t>
            </a:r>
          </a:p>
          <a:p>
            <a:pPr marL="457200" indent="-457200" algn="just">
              <a:buFont typeface="+mj-lt"/>
              <a:buAutoNum type="arabicPeriod" startAt="5"/>
            </a:pPr>
            <a:endParaRPr lang="en-GB" sz="2000" dirty="0">
              <a:latin typeface="Aptos" panose="020B0004020202020204" pitchFamily="34" charset="0"/>
            </a:endParaRPr>
          </a:p>
          <a:p>
            <a:pPr marL="457200" indent="-457200" algn="just">
              <a:buFont typeface="+mj-lt"/>
              <a:buAutoNum type="arabicPeriod" startAt="5"/>
            </a:pPr>
            <a:endParaRPr lang="en-GB" sz="3200" dirty="0">
              <a:solidFill>
                <a:schemeClr val="accent2"/>
              </a:solidFill>
              <a:latin typeface="Aptos" panose="020B0004020202020204" pitchFamily="34" charset="0"/>
            </a:endParaRPr>
          </a:p>
          <a:p>
            <a:pPr algn="just"/>
            <a:r>
              <a:rPr lang="en-US" sz="3200" kern="1200" dirty="0">
                <a:solidFill>
                  <a:schemeClr val="accent2"/>
                </a:solidFill>
                <a:latin typeface="+mn-lt"/>
                <a:ea typeface="+mn-ea"/>
                <a:cs typeface="+mn-cs"/>
              </a:rPr>
              <a:t>Tax administration reforms can lead to an increase in tax revenues between 2 to 3 pc of GDP (experience of Jamaica, Rwanda, and Senegal). </a:t>
            </a:r>
            <a:endParaRPr lang="en-MY" sz="3200" kern="1200" dirty="0">
              <a:solidFill>
                <a:schemeClr val="accent2"/>
              </a:solidFill>
              <a:latin typeface="+mn-lt"/>
              <a:ea typeface="+mn-ea"/>
              <a:cs typeface="+mn-cs"/>
            </a:endParaRPr>
          </a:p>
          <a:p>
            <a:pPr algn="just"/>
            <a:endParaRPr lang="en-GB" sz="2000" dirty="0">
              <a:latin typeface="Aptos" panose="020B0004020202020204" pitchFamily="34" charset="0"/>
            </a:endParaRPr>
          </a:p>
          <a:p>
            <a:pPr marL="457200" indent="-457200" algn="just">
              <a:buAutoNum type="arabicPeriod" startAt="6"/>
            </a:pPr>
            <a:endParaRPr lang="en-GB" sz="2000" dirty="0">
              <a:highlight>
                <a:srgbClr val="FFFF00"/>
              </a:highlight>
              <a:latin typeface="Aptos" panose="020B0004020202020204" pitchFamily="34" charset="0"/>
            </a:endParaRPr>
          </a:p>
          <a:p>
            <a:pPr marL="457200" indent="-457200">
              <a:buFont typeface="+mj-lt"/>
              <a:buAutoNum type="arabicPeriod"/>
            </a:pPr>
            <a:endParaRPr lang="en-US" dirty="0">
              <a:latin typeface="Aptos" panose="020B0004020202020204" pitchFamily="34" charset="0"/>
            </a:endParaRPr>
          </a:p>
          <a:p>
            <a:pPr algn="just">
              <a:spcAft>
                <a:spcPts val="600"/>
              </a:spcAft>
            </a:pPr>
            <a:endParaRPr lang="en-MY" dirty="0">
              <a:latin typeface="Aptos" panose="020B0004020202020204" pitchFamily="34" charset="0"/>
            </a:endParaRPr>
          </a:p>
        </p:txBody>
      </p:sp>
      <p:sp>
        <p:nvSpPr>
          <p:cNvPr id="7" name="TextBox 6"/>
          <p:cNvSpPr txBox="1"/>
          <p:nvPr/>
        </p:nvSpPr>
        <p:spPr>
          <a:xfrm>
            <a:off x="8284059" y="1690688"/>
            <a:ext cx="3396282" cy="4385816"/>
          </a:xfrm>
          <a:prstGeom prst="rect">
            <a:avLst/>
          </a:prstGeom>
          <a:noFill/>
          <a:ln w="19050">
            <a:solidFill>
              <a:schemeClr val="tx2">
                <a:lumMod val="40000"/>
                <a:lumOff val="60000"/>
              </a:schemeClr>
            </a:solidFill>
          </a:ln>
        </p:spPr>
        <p:txBody>
          <a:bodyPr wrap="square" rtlCol="0">
            <a:spAutoFit/>
          </a:bodyPr>
          <a:lstStyle/>
          <a:p>
            <a:pPr algn="just" defTabSz="324612">
              <a:spcAft>
                <a:spcPts val="600"/>
              </a:spcAft>
            </a:pPr>
            <a:r>
              <a:rPr lang="en-MY" sz="2000" b="1" kern="1200" dirty="0">
                <a:solidFill>
                  <a:schemeClr val="tx1"/>
                </a:solidFill>
                <a:latin typeface="+mn-lt"/>
                <a:ea typeface="+mn-ea"/>
                <a:cs typeface="+mn-cs"/>
              </a:rPr>
              <a:t>Rationale: </a:t>
            </a:r>
          </a:p>
          <a:p>
            <a:pPr marL="285750" indent="-285750" algn="just" defTabSz="324612">
              <a:spcAft>
                <a:spcPts val="600"/>
              </a:spcAft>
              <a:buFont typeface="Arial" panose="020B0604020202020204" pitchFamily="34" charset="0"/>
              <a:buChar char="•"/>
            </a:pPr>
            <a:r>
              <a:rPr lang="en-MY" sz="1600" dirty="0"/>
              <a:t>D</a:t>
            </a:r>
            <a:r>
              <a:rPr lang="en-MY" sz="1600" kern="1200" dirty="0">
                <a:solidFill>
                  <a:schemeClr val="tx1"/>
                </a:solidFill>
                <a:latin typeface="+mn-lt"/>
                <a:ea typeface="+mn-ea"/>
                <a:cs typeface="+mn-cs"/>
              </a:rPr>
              <a:t>evelop trust of taxpayers through predictability and transparency of system; </a:t>
            </a:r>
          </a:p>
          <a:p>
            <a:pPr marL="285750" indent="-285750" algn="just" defTabSz="324612">
              <a:spcAft>
                <a:spcPts val="600"/>
              </a:spcAft>
              <a:buFont typeface="Arial" panose="020B0604020202020204" pitchFamily="34" charset="0"/>
              <a:buChar char="•"/>
            </a:pPr>
            <a:r>
              <a:rPr lang="en-MY" sz="1600" kern="1200" dirty="0">
                <a:solidFill>
                  <a:schemeClr val="tx1"/>
                </a:solidFill>
                <a:latin typeface="+mn-lt"/>
                <a:ea typeface="+mn-ea"/>
                <a:cs typeface="+mn-cs"/>
              </a:rPr>
              <a:t>ensure simplification and harmonization of Tax Laws and Rates; </a:t>
            </a:r>
          </a:p>
          <a:p>
            <a:pPr marL="285750" indent="-285750" algn="just" defTabSz="324612">
              <a:spcAft>
                <a:spcPts val="600"/>
              </a:spcAft>
              <a:buFont typeface="Arial" panose="020B0604020202020204" pitchFamily="34" charset="0"/>
              <a:buChar char="•"/>
            </a:pPr>
            <a:r>
              <a:rPr lang="en-MY" sz="1600" kern="1200" dirty="0">
                <a:solidFill>
                  <a:schemeClr val="tx1"/>
                </a:solidFill>
                <a:latin typeface="+mn-lt"/>
                <a:ea typeface="+mn-ea"/>
                <a:cs typeface="+mn-cs"/>
              </a:rPr>
              <a:t>Implement Automation and Digitization; </a:t>
            </a:r>
          </a:p>
          <a:p>
            <a:pPr marL="285750" indent="-285750" algn="just" defTabSz="324612">
              <a:spcAft>
                <a:spcPts val="600"/>
              </a:spcAft>
              <a:buFont typeface="Arial" panose="020B0604020202020204" pitchFamily="34" charset="0"/>
              <a:buChar char="•"/>
            </a:pPr>
            <a:r>
              <a:rPr lang="en-MY" sz="1600" kern="1200" dirty="0">
                <a:solidFill>
                  <a:schemeClr val="tx1"/>
                </a:solidFill>
                <a:latin typeface="+mn-lt"/>
                <a:ea typeface="+mn-ea"/>
                <a:cs typeface="+mn-cs"/>
              </a:rPr>
              <a:t>Encourage Corporatization and Documentation; and </a:t>
            </a:r>
          </a:p>
          <a:p>
            <a:pPr marL="285750" indent="-285750" algn="just" defTabSz="324612">
              <a:spcAft>
                <a:spcPts val="600"/>
              </a:spcAft>
              <a:buFont typeface="Arial" panose="020B0604020202020204" pitchFamily="34" charset="0"/>
              <a:buChar char="•"/>
            </a:pPr>
            <a:r>
              <a:rPr lang="en-MY" sz="1600" kern="1200" dirty="0">
                <a:solidFill>
                  <a:schemeClr val="tx1"/>
                </a:solidFill>
                <a:latin typeface="+mn-lt"/>
                <a:ea typeface="+mn-ea"/>
                <a:cs typeface="+mn-cs"/>
              </a:rPr>
              <a:t>Remove fragmentation and distortions </a:t>
            </a:r>
          </a:p>
          <a:p>
            <a:pPr algn="just" defTabSz="324612">
              <a:spcAft>
                <a:spcPts val="600"/>
              </a:spcAft>
            </a:pPr>
            <a:endParaRPr lang="en-MY" sz="1600" kern="1200" dirty="0">
              <a:solidFill>
                <a:schemeClr val="tx1"/>
              </a:solidFill>
              <a:latin typeface="+mn-lt"/>
              <a:ea typeface="+mn-ea"/>
              <a:cs typeface="+mn-cs"/>
            </a:endParaRPr>
          </a:p>
          <a:p>
            <a:pPr algn="just">
              <a:spcAft>
                <a:spcPts val="600"/>
              </a:spcAft>
            </a:pPr>
            <a:endParaRPr lang="en-MY" sz="1600" dirty="0"/>
          </a:p>
        </p:txBody>
      </p:sp>
    </p:spTree>
    <p:extLst>
      <p:ext uri="{BB962C8B-B14F-4D97-AF65-F5344CB8AC3E}">
        <p14:creationId xmlns:p14="http://schemas.microsoft.com/office/powerpoint/2010/main" val="8996688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F1679DC-FB6C-2AF3-7183-815E8BD24DFB}"/>
              </a:ext>
            </a:extLst>
          </p:cNvPr>
          <p:cNvSpPr>
            <a:spLocks noGrp="1"/>
          </p:cNvSpPr>
          <p:nvPr>
            <p:ph type="ctrTitle"/>
          </p:nvPr>
        </p:nvSpPr>
        <p:spPr/>
        <p:txBody>
          <a:bodyPr/>
          <a:lstStyle/>
          <a:p>
            <a:r>
              <a:rPr lang="en-US" dirty="0"/>
              <a:t>The Numbers </a:t>
            </a:r>
          </a:p>
        </p:txBody>
      </p:sp>
      <p:sp>
        <p:nvSpPr>
          <p:cNvPr id="7" name="Subtitle 6">
            <a:extLst>
              <a:ext uri="{FF2B5EF4-FFF2-40B4-BE49-F238E27FC236}">
                <a16:creationId xmlns:a16="http://schemas.microsoft.com/office/drawing/2014/main" id="{4BC8456C-6DDC-479C-47AD-05EA52B4FAFD}"/>
              </a:ext>
            </a:extLst>
          </p:cNvPr>
          <p:cNvSpPr>
            <a:spLocks noGrp="1"/>
          </p:cNvSpPr>
          <p:nvPr>
            <p:ph type="subTitle" idx="1"/>
          </p:nvPr>
        </p:nvSpPr>
        <p:spPr/>
        <p:txBody>
          <a:bodyPr/>
          <a:lstStyle/>
          <a:p>
            <a:r>
              <a:rPr lang="en-US" dirty="0"/>
              <a:t>What will our Reform mean? </a:t>
            </a:r>
            <a:r>
              <a:rPr lang="en-US" dirty="0">
                <a:solidFill>
                  <a:srgbClr val="00B0F0"/>
                </a:solidFill>
              </a:rPr>
              <a:t>Ultimately the reforms should result in significant increase in revenue, sustainability over the coming years as well as help businesses grow. Below we have provided more details of the working on the quantitative impact of the reforms</a:t>
            </a:r>
          </a:p>
        </p:txBody>
      </p:sp>
      <p:sp>
        <p:nvSpPr>
          <p:cNvPr id="4" name="Footer Placeholder 3">
            <a:extLst>
              <a:ext uri="{FF2B5EF4-FFF2-40B4-BE49-F238E27FC236}">
                <a16:creationId xmlns:a16="http://schemas.microsoft.com/office/drawing/2014/main" id="{C0CB0921-2534-2932-D918-749A99FE56D6}"/>
              </a:ext>
            </a:extLst>
          </p:cNvPr>
          <p:cNvSpPr>
            <a:spLocks noGrp="1"/>
          </p:cNvSpPr>
          <p:nvPr>
            <p:ph type="ftr" sz="quarter" idx="11"/>
          </p:nvPr>
        </p:nvSpPr>
        <p:spPr/>
        <p:txBody>
          <a:bodyPr/>
          <a:lstStyle/>
          <a:p>
            <a:r>
              <a:rPr lang="en-US"/>
              <a:t>PIDE-PRIME TAX COMMISSION- TAXATION REFORMS: REVENUE WITH GROWTH</a:t>
            </a:r>
            <a:endParaRPr lang="en-MY"/>
          </a:p>
        </p:txBody>
      </p:sp>
      <p:sp>
        <p:nvSpPr>
          <p:cNvPr id="5" name="Slide Number Placeholder 4">
            <a:extLst>
              <a:ext uri="{FF2B5EF4-FFF2-40B4-BE49-F238E27FC236}">
                <a16:creationId xmlns:a16="http://schemas.microsoft.com/office/drawing/2014/main" id="{BC48F162-7AFA-AA9A-17E9-35E9C93A7FD7}"/>
              </a:ext>
            </a:extLst>
          </p:cNvPr>
          <p:cNvSpPr>
            <a:spLocks noGrp="1"/>
          </p:cNvSpPr>
          <p:nvPr>
            <p:ph type="sldNum" sz="quarter" idx="12"/>
          </p:nvPr>
        </p:nvSpPr>
        <p:spPr/>
        <p:txBody>
          <a:bodyPr/>
          <a:lstStyle/>
          <a:p>
            <a:fld id="{8F70B212-7167-4CA9-9DEF-CA7FA42262B8}" type="slidenum">
              <a:rPr lang="en-MY" smtClean="0"/>
              <a:t>36</a:t>
            </a:fld>
            <a:endParaRPr lang="en-MY"/>
          </a:p>
        </p:txBody>
      </p:sp>
    </p:spTree>
    <p:extLst>
      <p:ext uri="{BB962C8B-B14F-4D97-AF65-F5344CB8AC3E}">
        <p14:creationId xmlns:p14="http://schemas.microsoft.com/office/powerpoint/2010/main" val="6992521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B1BB3-B492-E9F9-799F-2AA113B860CA}"/>
              </a:ext>
            </a:extLst>
          </p:cNvPr>
          <p:cNvSpPr>
            <a:spLocks noGrp="1"/>
          </p:cNvSpPr>
          <p:nvPr>
            <p:ph type="title"/>
          </p:nvPr>
        </p:nvSpPr>
        <p:spPr>
          <a:xfrm>
            <a:off x="106680" y="1"/>
            <a:ext cx="11353800" cy="1056904"/>
          </a:xfrm>
        </p:spPr>
        <p:txBody>
          <a:bodyPr>
            <a:normAutofit/>
          </a:bodyPr>
          <a:lstStyle/>
          <a:p>
            <a:pPr algn="ctr"/>
            <a:r>
              <a:rPr lang="en-MY" sz="4000" b="1" dirty="0">
                <a:solidFill>
                  <a:srgbClr val="FF0000"/>
                </a:solidFill>
                <a:latin typeface="Aptos Display" panose="020B0004020202020204" pitchFamily="34" charset="0"/>
              </a:rPr>
              <a:t>Tax rationalizations to yield Rs 4 trillion in first three years</a:t>
            </a:r>
          </a:p>
        </p:txBody>
      </p:sp>
      <p:sp>
        <p:nvSpPr>
          <p:cNvPr id="5" name="Slide Number Placeholder 4">
            <a:extLst>
              <a:ext uri="{FF2B5EF4-FFF2-40B4-BE49-F238E27FC236}">
                <a16:creationId xmlns:a16="http://schemas.microsoft.com/office/drawing/2014/main" id="{C5250944-872C-7C3E-2843-D2BC5694E841}"/>
              </a:ext>
            </a:extLst>
          </p:cNvPr>
          <p:cNvSpPr>
            <a:spLocks noGrp="1"/>
          </p:cNvSpPr>
          <p:nvPr>
            <p:ph type="sldNum" sz="quarter" idx="12"/>
          </p:nvPr>
        </p:nvSpPr>
        <p:spPr/>
        <p:txBody>
          <a:bodyPr/>
          <a:lstStyle/>
          <a:p>
            <a:fld id="{8F70B212-7167-4CA9-9DEF-CA7FA42262B8}" type="slidenum">
              <a:rPr lang="en-MY" smtClean="0"/>
              <a:t>37</a:t>
            </a:fld>
            <a:endParaRPr lang="en-MY"/>
          </a:p>
        </p:txBody>
      </p:sp>
      <p:graphicFrame>
        <p:nvGraphicFramePr>
          <p:cNvPr id="6" name="Content Placeholder 4"/>
          <p:cNvGraphicFramePr>
            <a:graphicFrameLocks/>
          </p:cNvGraphicFramePr>
          <p:nvPr>
            <p:extLst>
              <p:ext uri="{D42A27DB-BD31-4B8C-83A1-F6EECF244321}">
                <p14:modId xmlns:p14="http://schemas.microsoft.com/office/powerpoint/2010/main" val="3731191872"/>
              </p:ext>
            </p:extLst>
          </p:nvPr>
        </p:nvGraphicFramePr>
        <p:xfrm>
          <a:off x="219892" y="1220589"/>
          <a:ext cx="10927833" cy="2634069"/>
        </p:xfrm>
        <a:graphic>
          <a:graphicData uri="http://schemas.openxmlformats.org/drawingml/2006/table">
            <a:tbl>
              <a:tblPr firstRow="1" bandRow="1">
                <a:tableStyleId>{69CF1AB2-1976-4502-BF36-3FF5EA218861}</a:tableStyleId>
              </a:tblPr>
              <a:tblGrid>
                <a:gridCol w="719121">
                  <a:extLst>
                    <a:ext uri="{9D8B030D-6E8A-4147-A177-3AD203B41FA5}">
                      <a16:colId xmlns:a16="http://schemas.microsoft.com/office/drawing/2014/main" val="725720540"/>
                    </a:ext>
                  </a:extLst>
                </a:gridCol>
                <a:gridCol w="1075238">
                  <a:extLst>
                    <a:ext uri="{9D8B030D-6E8A-4147-A177-3AD203B41FA5}">
                      <a16:colId xmlns:a16="http://schemas.microsoft.com/office/drawing/2014/main" val="1926002082"/>
                    </a:ext>
                  </a:extLst>
                </a:gridCol>
                <a:gridCol w="1139340">
                  <a:extLst>
                    <a:ext uri="{9D8B030D-6E8A-4147-A177-3AD203B41FA5}">
                      <a16:colId xmlns:a16="http://schemas.microsoft.com/office/drawing/2014/main" val="2941505403"/>
                    </a:ext>
                  </a:extLst>
                </a:gridCol>
                <a:gridCol w="1075238">
                  <a:extLst>
                    <a:ext uri="{9D8B030D-6E8A-4147-A177-3AD203B41FA5}">
                      <a16:colId xmlns:a16="http://schemas.microsoft.com/office/drawing/2014/main" val="4203807331"/>
                    </a:ext>
                  </a:extLst>
                </a:gridCol>
                <a:gridCol w="1139340">
                  <a:extLst>
                    <a:ext uri="{9D8B030D-6E8A-4147-A177-3AD203B41FA5}">
                      <a16:colId xmlns:a16="http://schemas.microsoft.com/office/drawing/2014/main" val="4284064017"/>
                    </a:ext>
                  </a:extLst>
                </a:gridCol>
                <a:gridCol w="1075238">
                  <a:extLst>
                    <a:ext uri="{9D8B030D-6E8A-4147-A177-3AD203B41FA5}">
                      <a16:colId xmlns:a16="http://schemas.microsoft.com/office/drawing/2014/main" val="3791233967"/>
                    </a:ext>
                  </a:extLst>
                </a:gridCol>
                <a:gridCol w="1139340">
                  <a:extLst>
                    <a:ext uri="{9D8B030D-6E8A-4147-A177-3AD203B41FA5}">
                      <a16:colId xmlns:a16="http://schemas.microsoft.com/office/drawing/2014/main" val="3336063216"/>
                    </a:ext>
                  </a:extLst>
                </a:gridCol>
                <a:gridCol w="719121">
                  <a:extLst>
                    <a:ext uri="{9D8B030D-6E8A-4147-A177-3AD203B41FA5}">
                      <a16:colId xmlns:a16="http://schemas.microsoft.com/office/drawing/2014/main" val="638749681"/>
                    </a:ext>
                  </a:extLst>
                </a:gridCol>
                <a:gridCol w="1139340">
                  <a:extLst>
                    <a:ext uri="{9D8B030D-6E8A-4147-A177-3AD203B41FA5}">
                      <a16:colId xmlns:a16="http://schemas.microsoft.com/office/drawing/2014/main" val="171027424"/>
                    </a:ext>
                  </a:extLst>
                </a:gridCol>
                <a:gridCol w="1012324">
                  <a:extLst>
                    <a:ext uri="{9D8B030D-6E8A-4147-A177-3AD203B41FA5}">
                      <a16:colId xmlns:a16="http://schemas.microsoft.com/office/drawing/2014/main" val="3582832090"/>
                    </a:ext>
                  </a:extLst>
                </a:gridCol>
                <a:gridCol w="694193">
                  <a:extLst>
                    <a:ext uri="{9D8B030D-6E8A-4147-A177-3AD203B41FA5}">
                      <a16:colId xmlns:a16="http://schemas.microsoft.com/office/drawing/2014/main" val="82694483"/>
                    </a:ext>
                  </a:extLst>
                </a:gridCol>
              </a:tblGrid>
              <a:tr h="580045">
                <a:tc>
                  <a:txBody>
                    <a:bodyPr/>
                    <a:lstStyle/>
                    <a:p>
                      <a:pPr algn="ctr" fontAlgn="b"/>
                      <a:endParaRPr lang="en-US" sz="1800" b="0" i="0" u="none" strike="noStrike">
                        <a:solidFill>
                          <a:srgbClr val="000000"/>
                        </a:solidFill>
                        <a:effectLst/>
                        <a:latin typeface="Aptos" panose="020B0004020202020204" pitchFamily="34" charset="0"/>
                      </a:endParaRPr>
                    </a:p>
                  </a:txBody>
                  <a:tcPr marL="5698" marR="5698" marT="5698" marB="0" anchor="b"/>
                </a:tc>
                <a:tc gridSpan="2">
                  <a:txBody>
                    <a:bodyPr/>
                    <a:lstStyle/>
                    <a:p>
                      <a:pPr algn="ctr" fontAlgn="b"/>
                      <a:r>
                        <a:rPr lang="en-US" sz="1800" u="none" strike="noStrike" dirty="0">
                          <a:effectLst/>
                        </a:rPr>
                        <a:t>Direct Taxes Reforms </a:t>
                      </a:r>
                      <a:endParaRPr lang="en-US" sz="1800" b="0" i="0" u="none" strike="noStrike" dirty="0">
                        <a:solidFill>
                          <a:srgbClr val="000000"/>
                        </a:solidFill>
                        <a:effectLst/>
                        <a:latin typeface="Aptos" panose="020B0004020202020204" pitchFamily="34" charset="0"/>
                      </a:endParaRPr>
                    </a:p>
                  </a:txBody>
                  <a:tcPr marL="5698" marR="5698" marT="5698" marB="0" anchor="b"/>
                </a:tc>
                <a:tc hMerge="1">
                  <a:txBody>
                    <a:bodyPr/>
                    <a:lstStyle/>
                    <a:p>
                      <a:endParaRPr lang="en-US"/>
                    </a:p>
                  </a:txBody>
                  <a:tcPr/>
                </a:tc>
                <a:tc gridSpan="2">
                  <a:txBody>
                    <a:bodyPr/>
                    <a:lstStyle/>
                    <a:p>
                      <a:pPr algn="ctr" fontAlgn="b"/>
                      <a:r>
                        <a:rPr lang="en-US" sz="1800" u="none" strike="noStrike" dirty="0">
                          <a:effectLst/>
                        </a:rPr>
                        <a:t>Indirect Taxes/GST Reforms</a:t>
                      </a:r>
                      <a:endParaRPr lang="en-US" sz="1800" b="0" i="0" u="none" strike="noStrike" dirty="0">
                        <a:solidFill>
                          <a:srgbClr val="000000"/>
                        </a:solidFill>
                        <a:effectLst/>
                        <a:latin typeface="Aptos" panose="020B0004020202020204" pitchFamily="34" charset="0"/>
                      </a:endParaRPr>
                    </a:p>
                  </a:txBody>
                  <a:tcPr marL="5698" marR="5698" marT="5698" marB="0" anchor="b"/>
                </a:tc>
                <a:tc hMerge="1">
                  <a:txBody>
                    <a:bodyPr/>
                    <a:lstStyle/>
                    <a:p>
                      <a:endParaRPr lang="en-US"/>
                    </a:p>
                  </a:txBody>
                  <a:tcPr/>
                </a:tc>
                <a:tc gridSpan="2">
                  <a:txBody>
                    <a:bodyPr/>
                    <a:lstStyle/>
                    <a:p>
                      <a:pPr algn="ctr" fontAlgn="b"/>
                      <a:r>
                        <a:rPr lang="en-US" sz="1800" u="none" strike="noStrike" dirty="0">
                          <a:effectLst/>
                        </a:rPr>
                        <a:t>FED Reforms</a:t>
                      </a:r>
                      <a:endParaRPr lang="en-US" sz="1800" b="0" i="0" u="none" strike="noStrike" dirty="0">
                        <a:solidFill>
                          <a:srgbClr val="000000"/>
                        </a:solidFill>
                        <a:effectLst/>
                        <a:latin typeface="Aptos" panose="020B0004020202020204" pitchFamily="34" charset="0"/>
                      </a:endParaRPr>
                    </a:p>
                  </a:txBody>
                  <a:tcPr marL="5698" marR="5698" marT="5698" marB="0" anchor="b"/>
                </a:tc>
                <a:tc hMerge="1">
                  <a:txBody>
                    <a:bodyPr/>
                    <a:lstStyle/>
                    <a:p>
                      <a:endParaRPr lang="en-US"/>
                    </a:p>
                  </a:txBody>
                  <a:tcPr/>
                </a:tc>
                <a:tc gridSpan="2">
                  <a:txBody>
                    <a:bodyPr/>
                    <a:lstStyle/>
                    <a:p>
                      <a:pPr algn="ctr" fontAlgn="b"/>
                      <a:r>
                        <a:rPr lang="en-US" sz="1800" u="none" strike="noStrike" dirty="0">
                          <a:effectLst/>
                        </a:rPr>
                        <a:t>Customs Reforms</a:t>
                      </a:r>
                      <a:endParaRPr lang="en-US" sz="1800" b="0" i="0" u="none" strike="noStrike" dirty="0">
                        <a:solidFill>
                          <a:srgbClr val="000000"/>
                        </a:solidFill>
                        <a:effectLst/>
                        <a:latin typeface="Aptos" panose="020B0004020202020204" pitchFamily="34" charset="0"/>
                      </a:endParaRPr>
                    </a:p>
                  </a:txBody>
                  <a:tcPr marL="5698" marR="5698" marT="5698" marB="0" anchor="b"/>
                </a:tc>
                <a:tc hMerge="1">
                  <a:txBody>
                    <a:bodyPr/>
                    <a:lstStyle/>
                    <a:p>
                      <a:endParaRPr lang="en-US"/>
                    </a:p>
                  </a:txBody>
                  <a:tcPr/>
                </a:tc>
                <a:tc>
                  <a:txBody>
                    <a:bodyPr/>
                    <a:lstStyle/>
                    <a:p>
                      <a:pPr algn="ctr" fontAlgn="b"/>
                      <a:endParaRPr lang="en-US" sz="1800" b="0" i="0" u="none" strike="noStrike" dirty="0">
                        <a:solidFill>
                          <a:srgbClr val="000000"/>
                        </a:solidFill>
                        <a:effectLst/>
                        <a:latin typeface="Aptos" panose="020B0004020202020204" pitchFamily="34" charset="0"/>
                      </a:endParaRPr>
                    </a:p>
                  </a:txBody>
                  <a:tcPr marL="5698" marR="5698" marT="5698" marB="0" anchor="b"/>
                </a:tc>
                <a:tc>
                  <a:txBody>
                    <a:bodyPr/>
                    <a:lstStyle/>
                    <a:p>
                      <a:pPr algn="ctr" fontAlgn="b"/>
                      <a:endParaRPr lang="en-US" sz="1800" b="0" i="0" u="none" strike="noStrike">
                        <a:solidFill>
                          <a:srgbClr val="000000"/>
                        </a:solidFill>
                        <a:effectLst/>
                        <a:latin typeface="Aptos" panose="020B0004020202020204" pitchFamily="34" charset="0"/>
                      </a:endParaRPr>
                    </a:p>
                  </a:txBody>
                  <a:tcPr marL="5698" marR="5698" marT="5698" marB="0" anchor="b"/>
                </a:tc>
                <a:extLst>
                  <a:ext uri="{0D108BD9-81ED-4DB2-BD59-A6C34878D82A}">
                    <a16:rowId xmlns:a16="http://schemas.microsoft.com/office/drawing/2014/main" val="1044808076"/>
                  </a:ext>
                </a:extLst>
              </a:tr>
              <a:tr h="580045">
                <a:tc>
                  <a:txBody>
                    <a:bodyPr/>
                    <a:lstStyle/>
                    <a:p>
                      <a:pPr algn="ctr" fontAlgn="b"/>
                      <a:r>
                        <a:rPr lang="en-US" sz="1800" b="1" u="none" strike="noStrike" dirty="0">
                          <a:effectLst/>
                        </a:rPr>
                        <a:t>Years</a:t>
                      </a:r>
                      <a:endParaRPr lang="en-US" sz="1800" b="1" i="0" u="none" strike="noStrike" dirty="0">
                        <a:solidFill>
                          <a:srgbClr val="000000"/>
                        </a:solidFill>
                        <a:effectLst/>
                        <a:latin typeface="Aptos" panose="020B0004020202020204" pitchFamily="34" charset="0"/>
                      </a:endParaRPr>
                    </a:p>
                  </a:txBody>
                  <a:tcPr marL="5698" marR="5698" marT="5698" marB="0" anchor="b"/>
                </a:tc>
                <a:tc>
                  <a:txBody>
                    <a:bodyPr/>
                    <a:lstStyle/>
                    <a:p>
                      <a:pPr algn="ctr" fontAlgn="b"/>
                      <a:r>
                        <a:rPr lang="en-US" sz="1800" b="1" u="none" strike="noStrike" dirty="0">
                          <a:effectLst/>
                        </a:rPr>
                        <a:t>Net Gains</a:t>
                      </a:r>
                      <a:endParaRPr lang="en-US" sz="1800" b="1" i="0" u="none" strike="noStrike" dirty="0">
                        <a:solidFill>
                          <a:srgbClr val="000000"/>
                        </a:solidFill>
                        <a:effectLst/>
                        <a:latin typeface="Aptos" panose="020B0004020202020204" pitchFamily="34" charset="0"/>
                      </a:endParaRPr>
                    </a:p>
                  </a:txBody>
                  <a:tcPr marL="5698" marR="5698" marT="5698" marB="0" anchor="b"/>
                </a:tc>
                <a:tc>
                  <a:txBody>
                    <a:bodyPr/>
                    <a:lstStyle/>
                    <a:p>
                      <a:pPr algn="ctr" fontAlgn="b"/>
                      <a:r>
                        <a:rPr lang="en-US" sz="1800" b="1" u="none" strike="noStrike" dirty="0">
                          <a:effectLst/>
                        </a:rPr>
                        <a:t>% of base Collection</a:t>
                      </a:r>
                      <a:endParaRPr lang="en-US" sz="1800" b="1" i="0" u="none" strike="noStrike" dirty="0">
                        <a:solidFill>
                          <a:srgbClr val="000000"/>
                        </a:solidFill>
                        <a:effectLst/>
                        <a:latin typeface="Aptos" panose="020B0004020202020204" pitchFamily="34" charset="0"/>
                      </a:endParaRPr>
                    </a:p>
                  </a:txBody>
                  <a:tcPr marL="5698" marR="5698" marT="5698" marB="0" anchor="b"/>
                </a:tc>
                <a:tc>
                  <a:txBody>
                    <a:bodyPr/>
                    <a:lstStyle/>
                    <a:p>
                      <a:pPr algn="ctr" fontAlgn="b"/>
                      <a:r>
                        <a:rPr lang="en-US" sz="1800" b="1" u="none" strike="noStrike" dirty="0">
                          <a:effectLst/>
                        </a:rPr>
                        <a:t>Net Gains</a:t>
                      </a:r>
                      <a:endParaRPr lang="en-US" sz="1800" b="1" i="0" u="none" strike="noStrike" dirty="0">
                        <a:solidFill>
                          <a:srgbClr val="000000"/>
                        </a:solidFill>
                        <a:effectLst/>
                        <a:latin typeface="Aptos" panose="020B0004020202020204" pitchFamily="34" charset="0"/>
                      </a:endParaRPr>
                    </a:p>
                  </a:txBody>
                  <a:tcPr marL="5698" marR="5698" marT="5698" marB="0" anchor="b"/>
                </a:tc>
                <a:tc>
                  <a:txBody>
                    <a:bodyPr/>
                    <a:lstStyle/>
                    <a:p>
                      <a:pPr algn="ctr" fontAlgn="b"/>
                      <a:r>
                        <a:rPr lang="en-US" sz="1800" b="1" u="none" strike="noStrike" dirty="0">
                          <a:effectLst/>
                        </a:rPr>
                        <a:t>% of base Collection</a:t>
                      </a:r>
                      <a:endParaRPr lang="en-US" sz="1800" b="1" i="0" u="none" strike="noStrike" dirty="0">
                        <a:solidFill>
                          <a:srgbClr val="000000"/>
                        </a:solidFill>
                        <a:effectLst/>
                        <a:latin typeface="Aptos" panose="020B0004020202020204" pitchFamily="34" charset="0"/>
                      </a:endParaRPr>
                    </a:p>
                  </a:txBody>
                  <a:tcPr marL="5698" marR="5698" marT="5698" marB="0" anchor="b"/>
                </a:tc>
                <a:tc>
                  <a:txBody>
                    <a:bodyPr/>
                    <a:lstStyle/>
                    <a:p>
                      <a:pPr algn="ctr" fontAlgn="b"/>
                      <a:r>
                        <a:rPr lang="en-US" sz="1800" b="1" u="none" strike="noStrike" dirty="0">
                          <a:effectLst/>
                        </a:rPr>
                        <a:t>Net Gains</a:t>
                      </a:r>
                      <a:endParaRPr lang="en-US" sz="1800" b="1" i="0" u="none" strike="noStrike" dirty="0">
                        <a:solidFill>
                          <a:srgbClr val="000000"/>
                        </a:solidFill>
                        <a:effectLst/>
                        <a:latin typeface="Aptos" panose="020B0004020202020204" pitchFamily="34" charset="0"/>
                      </a:endParaRPr>
                    </a:p>
                  </a:txBody>
                  <a:tcPr marL="5698" marR="5698" marT="5698" marB="0" anchor="b"/>
                </a:tc>
                <a:tc>
                  <a:txBody>
                    <a:bodyPr/>
                    <a:lstStyle/>
                    <a:p>
                      <a:pPr algn="ctr" fontAlgn="b"/>
                      <a:r>
                        <a:rPr lang="en-US" sz="1800" b="1" u="none" strike="noStrike" dirty="0">
                          <a:effectLst/>
                        </a:rPr>
                        <a:t>% of base Collection</a:t>
                      </a:r>
                      <a:endParaRPr lang="en-US" sz="1800" b="1" i="0" u="none" strike="noStrike" dirty="0">
                        <a:solidFill>
                          <a:srgbClr val="000000"/>
                        </a:solidFill>
                        <a:effectLst/>
                        <a:latin typeface="Aptos" panose="020B0004020202020204" pitchFamily="34" charset="0"/>
                      </a:endParaRPr>
                    </a:p>
                  </a:txBody>
                  <a:tcPr marL="5698" marR="5698" marT="5698" marB="0" anchor="b"/>
                </a:tc>
                <a:tc>
                  <a:txBody>
                    <a:bodyPr/>
                    <a:lstStyle/>
                    <a:p>
                      <a:pPr algn="ctr" fontAlgn="b"/>
                      <a:r>
                        <a:rPr lang="en-US" sz="1800" b="1" u="none" strike="noStrike" dirty="0">
                          <a:effectLst/>
                        </a:rPr>
                        <a:t>Net Gains</a:t>
                      </a:r>
                      <a:endParaRPr lang="en-US" sz="1800" b="1" i="0" u="none" strike="noStrike" dirty="0">
                        <a:solidFill>
                          <a:srgbClr val="000000"/>
                        </a:solidFill>
                        <a:effectLst/>
                        <a:latin typeface="Aptos" panose="020B0004020202020204" pitchFamily="34" charset="0"/>
                      </a:endParaRPr>
                    </a:p>
                  </a:txBody>
                  <a:tcPr marL="5698" marR="5698" marT="5698" marB="0" anchor="b"/>
                </a:tc>
                <a:tc>
                  <a:txBody>
                    <a:bodyPr/>
                    <a:lstStyle/>
                    <a:p>
                      <a:pPr algn="ctr" fontAlgn="b"/>
                      <a:r>
                        <a:rPr lang="en-US" sz="1800" b="1" u="none" strike="noStrike" dirty="0">
                          <a:effectLst/>
                        </a:rPr>
                        <a:t>% of base Collection</a:t>
                      </a:r>
                      <a:endParaRPr lang="en-US" sz="1800" b="1" i="0" u="none" strike="noStrike" dirty="0">
                        <a:solidFill>
                          <a:srgbClr val="000000"/>
                        </a:solidFill>
                        <a:effectLst/>
                        <a:latin typeface="Aptos" panose="020B0004020202020204" pitchFamily="34" charset="0"/>
                      </a:endParaRPr>
                    </a:p>
                  </a:txBody>
                  <a:tcPr marL="5698" marR="5698" marT="5698" marB="0" anchor="b"/>
                </a:tc>
                <a:tc>
                  <a:txBody>
                    <a:bodyPr/>
                    <a:lstStyle/>
                    <a:p>
                      <a:pPr algn="ctr" fontAlgn="b"/>
                      <a:r>
                        <a:rPr lang="en-US" sz="1800" b="1" u="none" strike="noStrike" dirty="0">
                          <a:effectLst/>
                        </a:rPr>
                        <a:t>Total Net gains</a:t>
                      </a:r>
                      <a:endParaRPr lang="en-US" sz="1800" b="1" i="0" u="none" strike="noStrike" dirty="0">
                        <a:solidFill>
                          <a:srgbClr val="000000"/>
                        </a:solidFill>
                        <a:effectLst/>
                        <a:latin typeface="Aptos" panose="020B0004020202020204" pitchFamily="34" charset="0"/>
                      </a:endParaRPr>
                    </a:p>
                  </a:txBody>
                  <a:tcPr marL="5698" marR="5698" marT="5698" marB="0" anchor="b"/>
                </a:tc>
                <a:tc>
                  <a:txBody>
                    <a:bodyPr/>
                    <a:lstStyle/>
                    <a:p>
                      <a:pPr algn="ctr" fontAlgn="b"/>
                      <a:r>
                        <a:rPr lang="en-US" sz="1800" b="1" u="none" strike="noStrike" dirty="0">
                          <a:effectLst/>
                        </a:rPr>
                        <a:t>% of base</a:t>
                      </a:r>
                      <a:endParaRPr lang="en-US" sz="1800" b="1" i="0" u="none" strike="noStrike" dirty="0">
                        <a:solidFill>
                          <a:srgbClr val="000000"/>
                        </a:solidFill>
                        <a:effectLst/>
                        <a:latin typeface="Aptos" panose="020B0004020202020204" pitchFamily="34" charset="0"/>
                      </a:endParaRPr>
                    </a:p>
                  </a:txBody>
                  <a:tcPr marL="5698" marR="5698" marT="5698" marB="0" anchor="b"/>
                </a:tc>
                <a:extLst>
                  <a:ext uri="{0D108BD9-81ED-4DB2-BD59-A6C34878D82A}">
                    <a16:rowId xmlns:a16="http://schemas.microsoft.com/office/drawing/2014/main" val="1220448692"/>
                  </a:ext>
                </a:extLst>
              </a:tr>
              <a:tr h="306547">
                <a:tc>
                  <a:txBody>
                    <a:bodyPr/>
                    <a:lstStyle/>
                    <a:p>
                      <a:pPr algn="ctr" fontAlgn="b"/>
                      <a:r>
                        <a:rPr lang="en-US" sz="1800" u="none" strike="noStrike">
                          <a:effectLst/>
                        </a:rPr>
                        <a:t>Year 1</a:t>
                      </a:r>
                      <a:endParaRPr lang="en-US" sz="1800" b="0" i="0" u="none" strike="noStrike">
                        <a:solidFill>
                          <a:srgbClr val="000000"/>
                        </a:solidFill>
                        <a:effectLst/>
                        <a:latin typeface="Aptos" panose="020B0004020202020204" pitchFamily="34" charset="0"/>
                      </a:endParaRPr>
                    </a:p>
                  </a:txBody>
                  <a:tcPr marL="5698" marR="5698" marT="5698" marB="0" anchor="b"/>
                </a:tc>
                <a:tc>
                  <a:txBody>
                    <a:bodyPr/>
                    <a:lstStyle/>
                    <a:p>
                      <a:pPr algn="ctr" fontAlgn="b"/>
                      <a:r>
                        <a:rPr lang="en-US" sz="1800" b="0" u="none" strike="noStrike" dirty="0">
                          <a:solidFill>
                            <a:srgbClr val="000000"/>
                          </a:solidFill>
                          <a:effectLst/>
                        </a:rPr>
                        <a:t>370</a:t>
                      </a:r>
                      <a:endParaRPr lang="en-US" sz="1800" b="0" i="0" u="none" strike="noStrike" dirty="0">
                        <a:solidFill>
                          <a:srgbClr val="000000"/>
                        </a:solidFill>
                        <a:effectLst/>
                        <a:latin typeface="MS Sans Serif"/>
                      </a:endParaRPr>
                    </a:p>
                  </a:txBody>
                  <a:tcPr marL="7620" marR="7620" marT="7620" marB="0" anchor="b"/>
                </a:tc>
                <a:tc>
                  <a:txBody>
                    <a:bodyPr/>
                    <a:lstStyle/>
                    <a:p>
                      <a:pPr algn="ctr" fontAlgn="b"/>
                      <a:r>
                        <a:rPr lang="en-US" sz="1800" b="0" u="none" strike="noStrike" dirty="0">
                          <a:solidFill>
                            <a:srgbClr val="000000"/>
                          </a:solidFill>
                          <a:effectLst/>
                        </a:rPr>
                        <a:t>16</a:t>
                      </a:r>
                      <a:endParaRPr lang="en-US" sz="1800" b="0" i="0" u="none" strike="noStrike" dirty="0">
                        <a:solidFill>
                          <a:srgbClr val="000000"/>
                        </a:solidFill>
                        <a:effectLst/>
                        <a:latin typeface="MS Sans Serif"/>
                      </a:endParaRPr>
                    </a:p>
                  </a:txBody>
                  <a:tcPr marL="7620" marR="7620" marT="7620" marB="0" anchor="b"/>
                </a:tc>
                <a:tc>
                  <a:txBody>
                    <a:bodyPr/>
                    <a:lstStyle/>
                    <a:p>
                      <a:pPr algn="ctr" fontAlgn="b"/>
                      <a:r>
                        <a:rPr lang="en-US" sz="1800" b="0" u="none" strike="noStrike" dirty="0">
                          <a:solidFill>
                            <a:srgbClr val="000000"/>
                          </a:solidFill>
                          <a:effectLst/>
                        </a:rPr>
                        <a:t>790</a:t>
                      </a:r>
                      <a:endParaRPr lang="en-US" sz="1800" b="0" i="0" u="none" strike="noStrike" dirty="0">
                        <a:solidFill>
                          <a:srgbClr val="000000"/>
                        </a:solidFill>
                        <a:effectLst/>
                        <a:latin typeface="MS Sans Serif"/>
                      </a:endParaRPr>
                    </a:p>
                  </a:txBody>
                  <a:tcPr marL="7620" marR="7620" marT="7620" marB="0" anchor="b"/>
                </a:tc>
                <a:tc>
                  <a:txBody>
                    <a:bodyPr/>
                    <a:lstStyle/>
                    <a:p>
                      <a:pPr algn="ctr" fontAlgn="b"/>
                      <a:r>
                        <a:rPr lang="en-US" sz="1800" b="0" u="none" strike="noStrike" dirty="0">
                          <a:solidFill>
                            <a:srgbClr val="000000"/>
                          </a:solidFill>
                          <a:effectLst/>
                        </a:rPr>
                        <a:t>28</a:t>
                      </a:r>
                      <a:endParaRPr lang="en-US" sz="1800" b="0" i="0" u="none" strike="noStrike" dirty="0">
                        <a:solidFill>
                          <a:srgbClr val="000000"/>
                        </a:solidFill>
                        <a:effectLst/>
                        <a:latin typeface="MS Sans Serif"/>
                      </a:endParaRPr>
                    </a:p>
                  </a:txBody>
                  <a:tcPr marL="7620" marR="7620" marT="7620" marB="0" anchor="b"/>
                </a:tc>
                <a:tc>
                  <a:txBody>
                    <a:bodyPr/>
                    <a:lstStyle/>
                    <a:p>
                      <a:pPr algn="ctr" fontAlgn="b"/>
                      <a:r>
                        <a:rPr lang="en-US" sz="1800" b="0" u="none" strike="noStrike" dirty="0">
                          <a:solidFill>
                            <a:srgbClr val="000000"/>
                          </a:solidFill>
                          <a:effectLst/>
                        </a:rPr>
                        <a:t>16</a:t>
                      </a:r>
                      <a:endParaRPr lang="en-US" sz="1800" b="0" i="0" u="none" strike="noStrike" dirty="0">
                        <a:solidFill>
                          <a:srgbClr val="000000"/>
                        </a:solidFill>
                        <a:effectLst/>
                        <a:latin typeface="MS Sans Serif"/>
                      </a:endParaRPr>
                    </a:p>
                  </a:txBody>
                  <a:tcPr marL="7620" marR="7620" marT="7620" marB="0" anchor="b"/>
                </a:tc>
                <a:tc>
                  <a:txBody>
                    <a:bodyPr/>
                    <a:lstStyle/>
                    <a:p>
                      <a:pPr algn="ctr" fontAlgn="b"/>
                      <a:r>
                        <a:rPr lang="en-US" sz="1800" b="0" u="none" strike="noStrike" dirty="0">
                          <a:solidFill>
                            <a:srgbClr val="000000"/>
                          </a:solidFill>
                          <a:effectLst/>
                        </a:rPr>
                        <a:t>5</a:t>
                      </a:r>
                      <a:endParaRPr lang="en-US" sz="1800" b="0" i="0" u="none" strike="noStrike" dirty="0">
                        <a:solidFill>
                          <a:srgbClr val="000000"/>
                        </a:solidFill>
                        <a:effectLst/>
                        <a:latin typeface="MS Sans Serif"/>
                      </a:endParaRPr>
                    </a:p>
                  </a:txBody>
                  <a:tcPr marL="7620" marR="7620" marT="7620" marB="0" anchor="b"/>
                </a:tc>
                <a:tc>
                  <a:txBody>
                    <a:bodyPr/>
                    <a:lstStyle/>
                    <a:p>
                      <a:pPr algn="ctr" fontAlgn="b"/>
                      <a:r>
                        <a:rPr lang="en-US" sz="1800" b="0" u="none" strike="noStrike" dirty="0">
                          <a:solidFill>
                            <a:srgbClr val="000000"/>
                          </a:solidFill>
                          <a:effectLst/>
                        </a:rPr>
                        <a:t>17</a:t>
                      </a:r>
                      <a:endParaRPr lang="en-US" sz="1800" b="0" i="0" u="none" strike="noStrike" dirty="0">
                        <a:solidFill>
                          <a:srgbClr val="000000"/>
                        </a:solidFill>
                        <a:effectLst/>
                        <a:latin typeface="MS Sans Serif"/>
                      </a:endParaRPr>
                    </a:p>
                  </a:txBody>
                  <a:tcPr marL="7620" marR="7620" marT="7620" marB="0" anchor="b"/>
                </a:tc>
                <a:tc>
                  <a:txBody>
                    <a:bodyPr/>
                    <a:lstStyle/>
                    <a:p>
                      <a:pPr algn="ctr" fontAlgn="b"/>
                      <a:r>
                        <a:rPr lang="en-US" sz="1800" b="0" u="none" strike="noStrike" dirty="0">
                          <a:solidFill>
                            <a:srgbClr val="000000"/>
                          </a:solidFill>
                          <a:effectLst/>
                        </a:rPr>
                        <a:t>3</a:t>
                      </a:r>
                      <a:endParaRPr lang="en-US" sz="1800" b="0" i="0" u="none" strike="noStrike" dirty="0">
                        <a:solidFill>
                          <a:srgbClr val="000000"/>
                        </a:solidFill>
                        <a:effectLst/>
                        <a:latin typeface="MS Sans Serif"/>
                      </a:endParaRPr>
                    </a:p>
                  </a:txBody>
                  <a:tcPr marL="7620" marR="7620" marT="7620" marB="0" anchor="b"/>
                </a:tc>
                <a:tc>
                  <a:txBody>
                    <a:bodyPr/>
                    <a:lstStyle/>
                    <a:p>
                      <a:pPr algn="ctr" fontAlgn="b"/>
                      <a:r>
                        <a:rPr lang="en-US" sz="1800" b="0" u="none" strike="noStrike" dirty="0">
                          <a:solidFill>
                            <a:srgbClr val="000000"/>
                          </a:solidFill>
                          <a:effectLst/>
                        </a:rPr>
                        <a:t>1,194</a:t>
                      </a:r>
                      <a:endParaRPr lang="en-US" sz="1800" b="0" i="0" u="none" strike="noStrike" dirty="0">
                        <a:solidFill>
                          <a:srgbClr val="000000"/>
                        </a:solidFill>
                        <a:effectLst/>
                        <a:latin typeface="MS Sans Serif"/>
                      </a:endParaRPr>
                    </a:p>
                  </a:txBody>
                  <a:tcPr marL="7620" marR="7620" marT="7620" marB="0" anchor="b"/>
                </a:tc>
                <a:tc>
                  <a:txBody>
                    <a:bodyPr/>
                    <a:lstStyle/>
                    <a:p>
                      <a:pPr algn="ctr" fontAlgn="b"/>
                      <a:r>
                        <a:rPr lang="en-US" sz="1800" b="0" u="none" strike="noStrike" dirty="0">
                          <a:solidFill>
                            <a:srgbClr val="000000"/>
                          </a:solidFill>
                          <a:effectLst/>
                        </a:rPr>
                        <a:t>20</a:t>
                      </a:r>
                      <a:endParaRPr lang="en-US" sz="1800" b="0" i="0" u="none" strike="noStrike" dirty="0">
                        <a:solidFill>
                          <a:srgbClr val="000000"/>
                        </a:solidFill>
                        <a:effectLst/>
                        <a:latin typeface="MS Sans Serif"/>
                      </a:endParaRPr>
                    </a:p>
                  </a:txBody>
                  <a:tcPr marL="7620" marR="7620" marT="7620" marB="0" anchor="b"/>
                </a:tc>
                <a:extLst>
                  <a:ext uri="{0D108BD9-81ED-4DB2-BD59-A6C34878D82A}">
                    <a16:rowId xmlns:a16="http://schemas.microsoft.com/office/drawing/2014/main" val="3208928965"/>
                  </a:ext>
                </a:extLst>
              </a:tr>
              <a:tr h="306547">
                <a:tc>
                  <a:txBody>
                    <a:bodyPr/>
                    <a:lstStyle/>
                    <a:p>
                      <a:pPr algn="ctr" fontAlgn="b"/>
                      <a:r>
                        <a:rPr lang="en-US" sz="1800" u="none" strike="noStrike" dirty="0">
                          <a:effectLst/>
                        </a:rPr>
                        <a:t>Year 2</a:t>
                      </a:r>
                      <a:endParaRPr lang="en-US" sz="1800" b="0" i="0" u="none" strike="noStrike" dirty="0">
                        <a:solidFill>
                          <a:srgbClr val="000000"/>
                        </a:solidFill>
                        <a:effectLst/>
                        <a:latin typeface="Aptos" panose="020B0004020202020204" pitchFamily="34" charset="0"/>
                      </a:endParaRPr>
                    </a:p>
                  </a:txBody>
                  <a:tcPr marL="5698" marR="5698" marT="5698" marB="0" anchor="b"/>
                </a:tc>
                <a:tc>
                  <a:txBody>
                    <a:bodyPr/>
                    <a:lstStyle/>
                    <a:p>
                      <a:pPr algn="ctr" fontAlgn="b"/>
                      <a:r>
                        <a:rPr lang="en-US" sz="1800" b="0" u="none" strike="noStrike" dirty="0">
                          <a:solidFill>
                            <a:srgbClr val="000000"/>
                          </a:solidFill>
                          <a:effectLst/>
                        </a:rPr>
                        <a:t>332</a:t>
                      </a:r>
                      <a:endParaRPr lang="en-US" sz="1800" b="0" i="0" u="none" strike="noStrike" dirty="0">
                        <a:solidFill>
                          <a:srgbClr val="000000"/>
                        </a:solidFill>
                        <a:effectLst/>
                        <a:latin typeface="MS Sans Serif"/>
                      </a:endParaRPr>
                    </a:p>
                  </a:txBody>
                  <a:tcPr marL="7620" marR="7620" marT="7620" marB="0" anchor="b"/>
                </a:tc>
                <a:tc>
                  <a:txBody>
                    <a:bodyPr/>
                    <a:lstStyle/>
                    <a:p>
                      <a:pPr algn="ctr" fontAlgn="b"/>
                      <a:r>
                        <a:rPr lang="en-US" sz="1800" b="0" u="none" strike="noStrike" dirty="0">
                          <a:solidFill>
                            <a:srgbClr val="000000"/>
                          </a:solidFill>
                          <a:effectLst/>
                        </a:rPr>
                        <a:t>14</a:t>
                      </a:r>
                      <a:endParaRPr lang="en-US" sz="1800" b="0" i="0" u="none" strike="noStrike" dirty="0">
                        <a:solidFill>
                          <a:srgbClr val="000000"/>
                        </a:solidFill>
                        <a:effectLst/>
                        <a:latin typeface="MS Sans Serif"/>
                      </a:endParaRPr>
                    </a:p>
                  </a:txBody>
                  <a:tcPr marL="7620" marR="7620" marT="7620" marB="0" anchor="b"/>
                </a:tc>
                <a:tc>
                  <a:txBody>
                    <a:bodyPr/>
                    <a:lstStyle/>
                    <a:p>
                      <a:pPr algn="ctr" fontAlgn="b"/>
                      <a:r>
                        <a:rPr lang="en-US" sz="1800" b="0" u="none" strike="noStrike" dirty="0">
                          <a:solidFill>
                            <a:srgbClr val="000000"/>
                          </a:solidFill>
                          <a:effectLst/>
                        </a:rPr>
                        <a:t>854</a:t>
                      </a:r>
                      <a:endParaRPr lang="en-US" sz="1800" b="0" i="0" u="none" strike="noStrike" dirty="0">
                        <a:solidFill>
                          <a:srgbClr val="000000"/>
                        </a:solidFill>
                        <a:effectLst/>
                        <a:latin typeface="MS Sans Serif"/>
                      </a:endParaRPr>
                    </a:p>
                  </a:txBody>
                  <a:tcPr marL="7620" marR="7620" marT="7620" marB="0" anchor="b"/>
                </a:tc>
                <a:tc>
                  <a:txBody>
                    <a:bodyPr/>
                    <a:lstStyle/>
                    <a:p>
                      <a:pPr algn="ctr" fontAlgn="b"/>
                      <a:r>
                        <a:rPr lang="en-US" sz="1800" b="0" u="none" strike="noStrike" dirty="0">
                          <a:solidFill>
                            <a:srgbClr val="000000"/>
                          </a:solidFill>
                          <a:effectLst/>
                        </a:rPr>
                        <a:t>30</a:t>
                      </a:r>
                      <a:endParaRPr lang="en-US" sz="1800" b="0" i="0" u="none" strike="noStrike" dirty="0">
                        <a:solidFill>
                          <a:srgbClr val="000000"/>
                        </a:solidFill>
                        <a:effectLst/>
                        <a:latin typeface="MS Sans Serif"/>
                      </a:endParaRPr>
                    </a:p>
                  </a:txBody>
                  <a:tcPr marL="7620" marR="7620" marT="7620" marB="0" anchor="b"/>
                </a:tc>
                <a:tc>
                  <a:txBody>
                    <a:bodyPr/>
                    <a:lstStyle/>
                    <a:p>
                      <a:pPr algn="ctr" fontAlgn="b"/>
                      <a:r>
                        <a:rPr lang="en-US" sz="1800" b="0" u="none" strike="noStrike" dirty="0">
                          <a:solidFill>
                            <a:srgbClr val="000000"/>
                          </a:solidFill>
                          <a:effectLst/>
                        </a:rPr>
                        <a:t>16</a:t>
                      </a:r>
                      <a:endParaRPr lang="en-US" sz="1800" b="0" i="0" u="none" strike="noStrike" dirty="0">
                        <a:solidFill>
                          <a:srgbClr val="000000"/>
                        </a:solidFill>
                        <a:effectLst/>
                        <a:latin typeface="MS Sans Serif"/>
                      </a:endParaRPr>
                    </a:p>
                  </a:txBody>
                  <a:tcPr marL="7620" marR="7620" marT="7620" marB="0" anchor="b"/>
                </a:tc>
                <a:tc>
                  <a:txBody>
                    <a:bodyPr/>
                    <a:lstStyle/>
                    <a:p>
                      <a:pPr algn="ctr" fontAlgn="b"/>
                      <a:r>
                        <a:rPr lang="en-US" sz="1800" b="0" u="none" strike="noStrike" dirty="0">
                          <a:solidFill>
                            <a:srgbClr val="000000"/>
                          </a:solidFill>
                          <a:effectLst/>
                        </a:rPr>
                        <a:t>5</a:t>
                      </a:r>
                      <a:endParaRPr lang="en-US" sz="1800" b="0" i="0" u="none" strike="noStrike" dirty="0">
                        <a:solidFill>
                          <a:srgbClr val="000000"/>
                        </a:solidFill>
                        <a:effectLst/>
                        <a:latin typeface="MS Sans Serif"/>
                      </a:endParaRPr>
                    </a:p>
                  </a:txBody>
                  <a:tcPr marL="7620" marR="7620" marT="7620" marB="0" anchor="b"/>
                </a:tc>
                <a:tc>
                  <a:txBody>
                    <a:bodyPr/>
                    <a:lstStyle/>
                    <a:p>
                      <a:pPr algn="ctr" fontAlgn="b"/>
                      <a:r>
                        <a:rPr lang="en-US" sz="1800" b="0" u="none" strike="noStrike" dirty="0">
                          <a:solidFill>
                            <a:srgbClr val="000000"/>
                          </a:solidFill>
                          <a:effectLst/>
                        </a:rPr>
                        <a:t>110</a:t>
                      </a:r>
                      <a:endParaRPr lang="en-US" sz="1800" b="0" i="0" u="none" strike="noStrike" dirty="0">
                        <a:solidFill>
                          <a:srgbClr val="000000"/>
                        </a:solidFill>
                        <a:effectLst/>
                        <a:latin typeface="MS Sans Serif"/>
                      </a:endParaRPr>
                    </a:p>
                  </a:txBody>
                  <a:tcPr marL="7620" marR="7620" marT="7620" marB="0" anchor="b"/>
                </a:tc>
                <a:tc>
                  <a:txBody>
                    <a:bodyPr/>
                    <a:lstStyle/>
                    <a:p>
                      <a:pPr algn="ctr" fontAlgn="b"/>
                      <a:r>
                        <a:rPr lang="en-US" sz="1800" b="0" u="none" strike="noStrike" dirty="0">
                          <a:solidFill>
                            <a:srgbClr val="000000"/>
                          </a:solidFill>
                          <a:effectLst/>
                        </a:rPr>
                        <a:t>21</a:t>
                      </a:r>
                      <a:endParaRPr lang="en-US" sz="1800" b="0" i="0" u="none" strike="noStrike" dirty="0">
                        <a:solidFill>
                          <a:srgbClr val="000000"/>
                        </a:solidFill>
                        <a:effectLst/>
                        <a:latin typeface="MS Sans Serif"/>
                      </a:endParaRPr>
                    </a:p>
                  </a:txBody>
                  <a:tcPr marL="7620" marR="7620" marT="7620" marB="0" anchor="b"/>
                </a:tc>
                <a:tc>
                  <a:txBody>
                    <a:bodyPr/>
                    <a:lstStyle/>
                    <a:p>
                      <a:pPr algn="ctr" fontAlgn="b"/>
                      <a:r>
                        <a:rPr lang="en-US" sz="1800" b="0" u="none" strike="noStrike" dirty="0">
                          <a:solidFill>
                            <a:srgbClr val="000000"/>
                          </a:solidFill>
                          <a:effectLst/>
                        </a:rPr>
                        <a:t>1,311</a:t>
                      </a:r>
                      <a:endParaRPr lang="en-US" sz="1800" b="0" i="0" u="none" strike="noStrike" dirty="0">
                        <a:solidFill>
                          <a:srgbClr val="000000"/>
                        </a:solidFill>
                        <a:effectLst/>
                        <a:latin typeface="MS Sans Serif"/>
                      </a:endParaRPr>
                    </a:p>
                  </a:txBody>
                  <a:tcPr marL="7620" marR="7620" marT="7620" marB="0" anchor="b"/>
                </a:tc>
                <a:tc>
                  <a:txBody>
                    <a:bodyPr/>
                    <a:lstStyle/>
                    <a:p>
                      <a:pPr algn="ctr" fontAlgn="b"/>
                      <a:r>
                        <a:rPr lang="en-US" sz="1800" b="0" u="none" strike="noStrike" dirty="0">
                          <a:solidFill>
                            <a:srgbClr val="000000"/>
                          </a:solidFill>
                          <a:effectLst/>
                        </a:rPr>
                        <a:t>21</a:t>
                      </a:r>
                      <a:endParaRPr lang="en-US" sz="1800" b="0" i="0" u="none" strike="noStrike" dirty="0">
                        <a:solidFill>
                          <a:srgbClr val="000000"/>
                        </a:solidFill>
                        <a:effectLst/>
                        <a:latin typeface="MS Sans Serif"/>
                      </a:endParaRPr>
                    </a:p>
                  </a:txBody>
                  <a:tcPr marL="7620" marR="7620" marT="7620" marB="0" anchor="b"/>
                </a:tc>
                <a:extLst>
                  <a:ext uri="{0D108BD9-81ED-4DB2-BD59-A6C34878D82A}">
                    <a16:rowId xmlns:a16="http://schemas.microsoft.com/office/drawing/2014/main" val="3404189412"/>
                  </a:ext>
                </a:extLst>
              </a:tr>
              <a:tr h="306547">
                <a:tc>
                  <a:txBody>
                    <a:bodyPr/>
                    <a:lstStyle/>
                    <a:p>
                      <a:pPr algn="ctr" fontAlgn="b"/>
                      <a:r>
                        <a:rPr lang="en-US" sz="1800" u="none" strike="noStrike" dirty="0">
                          <a:effectLst/>
                        </a:rPr>
                        <a:t>Year 3</a:t>
                      </a:r>
                      <a:endParaRPr lang="en-US" sz="1800" b="0" i="0" u="none" strike="noStrike" dirty="0">
                        <a:solidFill>
                          <a:srgbClr val="000000"/>
                        </a:solidFill>
                        <a:effectLst/>
                        <a:latin typeface="Aptos" panose="020B0004020202020204" pitchFamily="34" charset="0"/>
                      </a:endParaRPr>
                    </a:p>
                  </a:txBody>
                  <a:tcPr marL="5698" marR="5698" marT="5698" marB="0" anchor="b"/>
                </a:tc>
                <a:tc>
                  <a:txBody>
                    <a:bodyPr/>
                    <a:lstStyle/>
                    <a:p>
                      <a:pPr algn="ctr" fontAlgn="b"/>
                      <a:r>
                        <a:rPr lang="en-US" sz="1800" b="0" u="none" strike="noStrike" dirty="0">
                          <a:solidFill>
                            <a:srgbClr val="000000"/>
                          </a:solidFill>
                          <a:effectLst/>
                        </a:rPr>
                        <a:t>468</a:t>
                      </a:r>
                      <a:endParaRPr lang="en-US" sz="1800" b="0" i="0" u="none" strike="noStrike" dirty="0">
                        <a:solidFill>
                          <a:srgbClr val="000000"/>
                        </a:solidFill>
                        <a:effectLst/>
                        <a:latin typeface="MS Sans Serif"/>
                      </a:endParaRPr>
                    </a:p>
                  </a:txBody>
                  <a:tcPr marL="7620" marR="7620" marT="7620" marB="0" anchor="b"/>
                </a:tc>
                <a:tc>
                  <a:txBody>
                    <a:bodyPr/>
                    <a:lstStyle/>
                    <a:p>
                      <a:pPr algn="ctr" fontAlgn="b"/>
                      <a:r>
                        <a:rPr lang="en-US" sz="1800" b="0" u="none" strike="noStrike" dirty="0">
                          <a:solidFill>
                            <a:srgbClr val="000000"/>
                          </a:solidFill>
                          <a:effectLst/>
                        </a:rPr>
                        <a:t>20</a:t>
                      </a:r>
                      <a:endParaRPr lang="en-US" sz="1800" b="0" i="0" u="none" strike="noStrike" dirty="0">
                        <a:solidFill>
                          <a:srgbClr val="000000"/>
                        </a:solidFill>
                        <a:effectLst/>
                        <a:latin typeface="MS Sans Serif"/>
                      </a:endParaRPr>
                    </a:p>
                  </a:txBody>
                  <a:tcPr marL="7620" marR="7620" marT="7620" marB="0" anchor="b"/>
                </a:tc>
                <a:tc>
                  <a:txBody>
                    <a:bodyPr/>
                    <a:lstStyle/>
                    <a:p>
                      <a:pPr algn="ctr" fontAlgn="b"/>
                      <a:r>
                        <a:rPr lang="en-US" sz="1800" b="0" u="none" strike="noStrike" dirty="0">
                          <a:solidFill>
                            <a:srgbClr val="000000"/>
                          </a:solidFill>
                          <a:effectLst/>
                        </a:rPr>
                        <a:t>924</a:t>
                      </a:r>
                      <a:endParaRPr lang="en-US" sz="1800" b="0" i="0" u="none" strike="noStrike" dirty="0">
                        <a:solidFill>
                          <a:srgbClr val="000000"/>
                        </a:solidFill>
                        <a:effectLst/>
                        <a:latin typeface="MS Sans Serif"/>
                      </a:endParaRPr>
                    </a:p>
                  </a:txBody>
                  <a:tcPr marL="7620" marR="7620" marT="7620" marB="0" anchor="b"/>
                </a:tc>
                <a:tc>
                  <a:txBody>
                    <a:bodyPr/>
                    <a:lstStyle/>
                    <a:p>
                      <a:pPr algn="ctr" fontAlgn="b"/>
                      <a:r>
                        <a:rPr lang="en-US" sz="1800" b="0" u="none" strike="noStrike" dirty="0">
                          <a:solidFill>
                            <a:srgbClr val="000000"/>
                          </a:solidFill>
                          <a:effectLst/>
                        </a:rPr>
                        <a:t>33</a:t>
                      </a:r>
                      <a:endParaRPr lang="en-US" sz="1800" b="0" i="0" u="none" strike="noStrike" dirty="0">
                        <a:solidFill>
                          <a:srgbClr val="000000"/>
                        </a:solidFill>
                        <a:effectLst/>
                        <a:latin typeface="MS Sans Serif"/>
                      </a:endParaRPr>
                    </a:p>
                  </a:txBody>
                  <a:tcPr marL="7620" marR="7620" marT="7620" marB="0" anchor="b"/>
                </a:tc>
                <a:tc>
                  <a:txBody>
                    <a:bodyPr/>
                    <a:lstStyle/>
                    <a:p>
                      <a:pPr algn="ctr" fontAlgn="b"/>
                      <a:r>
                        <a:rPr lang="en-US" sz="1800" b="0" u="none" strike="noStrike" dirty="0">
                          <a:solidFill>
                            <a:srgbClr val="000000"/>
                          </a:solidFill>
                          <a:effectLst/>
                        </a:rPr>
                        <a:t>16</a:t>
                      </a:r>
                      <a:endParaRPr lang="en-US" sz="1800" b="0" i="0" u="none" strike="noStrike" dirty="0">
                        <a:solidFill>
                          <a:srgbClr val="000000"/>
                        </a:solidFill>
                        <a:effectLst/>
                        <a:latin typeface="MS Sans Serif"/>
                      </a:endParaRPr>
                    </a:p>
                  </a:txBody>
                  <a:tcPr marL="7620" marR="7620" marT="7620" marB="0" anchor="b"/>
                </a:tc>
                <a:tc>
                  <a:txBody>
                    <a:bodyPr/>
                    <a:lstStyle/>
                    <a:p>
                      <a:pPr algn="ctr" fontAlgn="b"/>
                      <a:r>
                        <a:rPr lang="en-US" sz="1800" b="0" u="none" strike="noStrike" dirty="0">
                          <a:solidFill>
                            <a:srgbClr val="000000"/>
                          </a:solidFill>
                          <a:effectLst/>
                        </a:rPr>
                        <a:t>5</a:t>
                      </a:r>
                      <a:endParaRPr lang="en-US" sz="1800" b="0" i="0" u="none" strike="noStrike" dirty="0">
                        <a:solidFill>
                          <a:srgbClr val="000000"/>
                        </a:solidFill>
                        <a:effectLst/>
                        <a:latin typeface="MS Sans Serif"/>
                      </a:endParaRPr>
                    </a:p>
                  </a:txBody>
                  <a:tcPr marL="7620" marR="7620" marT="7620" marB="0" anchor="b"/>
                </a:tc>
                <a:tc>
                  <a:txBody>
                    <a:bodyPr/>
                    <a:lstStyle/>
                    <a:p>
                      <a:pPr algn="ctr" fontAlgn="b"/>
                      <a:r>
                        <a:rPr lang="en-US" sz="1800" b="0" u="none" strike="noStrike" dirty="0">
                          <a:solidFill>
                            <a:srgbClr val="000000"/>
                          </a:solidFill>
                          <a:effectLst/>
                        </a:rPr>
                        <a:t>188</a:t>
                      </a:r>
                      <a:endParaRPr lang="en-US" sz="1800" b="0" i="0" u="none" strike="noStrike" dirty="0">
                        <a:solidFill>
                          <a:srgbClr val="000000"/>
                        </a:solidFill>
                        <a:effectLst/>
                        <a:latin typeface="MS Sans Serif"/>
                      </a:endParaRPr>
                    </a:p>
                  </a:txBody>
                  <a:tcPr marL="7620" marR="7620" marT="7620" marB="0" anchor="b"/>
                </a:tc>
                <a:tc>
                  <a:txBody>
                    <a:bodyPr/>
                    <a:lstStyle/>
                    <a:p>
                      <a:pPr algn="ctr" fontAlgn="b"/>
                      <a:r>
                        <a:rPr lang="en-US" sz="1800" b="0" u="none" strike="noStrike" dirty="0">
                          <a:solidFill>
                            <a:srgbClr val="000000"/>
                          </a:solidFill>
                          <a:effectLst/>
                        </a:rPr>
                        <a:t>36</a:t>
                      </a:r>
                      <a:endParaRPr lang="en-US" sz="1800" b="0" i="0" u="none" strike="noStrike" dirty="0">
                        <a:solidFill>
                          <a:srgbClr val="000000"/>
                        </a:solidFill>
                        <a:effectLst/>
                        <a:latin typeface="MS Sans Serif"/>
                      </a:endParaRPr>
                    </a:p>
                  </a:txBody>
                  <a:tcPr marL="7620" marR="7620" marT="7620" marB="0" anchor="b"/>
                </a:tc>
                <a:tc>
                  <a:txBody>
                    <a:bodyPr/>
                    <a:lstStyle/>
                    <a:p>
                      <a:pPr algn="ctr" fontAlgn="b"/>
                      <a:r>
                        <a:rPr lang="en-US" sz="1800" b="0" u="none" strike="noStrike" dirty="0">
                          <a:solidFill>
                            <a:srgbClr val="000000"/>
                          </a:solidFill>
                          <a:effectLst/>
                        </a:rPr>
                        <a:t>1,596</a:t>
                      </a:r>
                      <a:endParaRPr lang="en-US" sz="1800" b="0" i="0" u="none" strike="noStrike" dirty="0">
                        <a:solidFill>
                          <a:srgbClr val="000000"/>
                        </a:solidFill>
                        <a:effectLst/>
                        <a:latin typeface="MS Sans Serif"/>
                      </a:endParaRPr>
                    </a:p>
                  </a:txBody>
                  <a:tcPr marL="7620" marR="7620" marT="7620" marB="0" anchor="b"/>
                </a:tc>
                <a:tc>
                  <a:txBody>
                    <a:bodyPr/>
                    <a:lstStyle/>
                    <a:p>
                      <a:pPr algn="ctr" fontAlgn="b"/>
                      <a:r>
                        <a:rPr lang="en-US" sz="1800" b="0" u="none" strike="noStrike" dirty="0">
                          <a:solidFill>
                            <a:srgbClr val="000000"/>
                          </a:solidFill>
                          <a:effectLst/>
                        </a:rPr>
                        <a:t>26</a:t>
                      </a:r>
                      <a:endParaRPr lang="en-US" sz="1800" b="0" i="0" u="none" strike="noStrike" dirty="0">
                        <a:solidFill>
                          <a:srgbClr val="000000"/>
                        </a:solidFill>
                        <a:effectLst/>
                        <a:latin typeface="MS Sans Serif"/>
                      </a:endParaRPr>
                    </a:p>
                  </a:txBody>
                  <a:tcPr marL="7620" marR="7620" marT="7620" marB="0" anchor="b"/>
                </a:tc>
                <a:extLst>
                  <a:ext uri="{0D108BD9-81ED-4DB2-BD59-A6C34878D82A}">
                    <a16:rowId xmlns:a16="http://schemas.microsoft.com/office/drawing/2014/main" val="2269093442"/>
                  </a:ext>
                </a:extLst>
              </a:tr>
              <a:tr h="283755">
                <a:tc gridSpan="11">
                  <a:txBody>
                    <a:bodyPr/>
                    <a:lstStyle/>
                    <a:p>
                      <a:pPr algn="l" fontAlgn="b"/>
                      <a:r>
                        <a:rPr lang="en-US" sz="1800" u="none" strike="noStrike" dirty="0">
                          <a:effectLst/>
                        </a:rPr>
                        <a:t>Note: Base year is FY 2021-22</a:t>
                      </a:r>
                    </a:p>
                    <a:p>
                      <a:pPr algn="l" fontAlgn="b"/>
                      <a:r>
                        <a:rPr lang="en-US" sz="1800" b="0" u="none" strike="noStrike" dirty="0">
                          <a:solidFill>
                            <a:srgbClr val="000000"/>
                          </a:solidFill>
                          <a:effectLst/>
                        </a:rPr>
                        <a:t>All figures in </a:t>
                      </a:r>
                      <a:r>
                        <a:rPr lang="en-US" sz="1800" b="0" u="none" strike="noStrike" dirty="0" err="1">
                          <a:solidFill>
                            <a:srgbClr val="000000"/>
                          </a:solidFill>
                          <a:effectLst/>
                        </a:rPr>
                        <a:t>Rs</a:t>
                      </a:r>
                      <a:r>
                        <a:rPr lang="en-US" sz="1800" b="0" u="none" strike="noStrike" dirty="0">
                          <a:solidFill>
                            <a:srgbClr val="000000"/>
                          </a:solidFill>
                          <a:effectLst/>
                        </a:rPr>
                        <a:t> Billion</a:t>
                      </a:r>
                      <a:endParaRPr lang="en-US" sz="1800" b="0" i="0" u="none" strike="noStrike" dirty="0">
                        <a:solidFill>
                          <a:srgbClr val="000000"/>
                        </a:solidFill>
                        <a:effectLst/>
                        <a:latin typeface="Aptos" panose="020B0004020202020204" pitchFamily="34" charset="0"/>
                      </a:endParaRPr>
                    </a:p>
                  </a:txBody>
                  <a:tcPr marL="5698" marR="5698" marT="5698" marB="0" anchor="b"/>
                </a:tc>
                <a:tc hMerge="1">
                  <a:txBody>
                    <a:bodyPr/>
                    <a:lstStyle/>
                    <a:p>
                      <a:endParaRPr lang="en-US"/>
                    </a:p>
                  </a:txBody>
                  <a:tcPr/>
                </a:tc>
                <a:tc hMerge="1">
                  <a:txBody>
                    <a:bodyPr/>
                    <a:lstStyle/>
                    <a:p>
                      <a:endParaRPr lang="en-US"/>
                    </a:p>
                  </a:txBody>
                  <a:tcPr/>
                </a:tc>
                <a:tc hMerge="1">
                  <a:txBody>
                    <a:bodyPr/>
                    <a:lstStyle/>
                    <a:p>
                      <a:pPr algn="l" fontAlgn="b"/>
                      <a:endParaRPr lang="en-US" sz="2400" b="0" i="0" u="none" strike="noStrike">
                        <a:solidFill>
                          <a:srgbClr val="000000"/>
                        </a:solidFill>
                        <a:effectLst/>
                        <a:latin typeface="MS Sans Serif"/>
                      </a:endParaRPr>
                    </a:p>
                  </a:txBody>
                  <a:tcPr marL="7620" marR="7620" marT="7620" marB="0" anchor="b"/>
                </a:tc>
                <a:tc hMerge="1">
                  <a:txBody>
                    <a:bodyPr/>
                    <a:lstStyle/>
                    <a:p>
                      <a:pPr algn="ctr" fontAlgn="b"/>
                      <a:endParaRPr lang="en-US" sz="1800" b="0" i="0" u="none" strike="noStrike" dirty="0">
                        <a:solidFill>
                          <a:srgbClr val="000000"/>
                        </a:solidFill>
                        <a:effectLst/>
                        <a:latin typeface="Aptos" panose="020B0004020202020204" pitchFamily="34" charset="0"/>
                      </a:endParaRPr>
                    </a:p>
                  </a:txBody>
                  <a:tcPr marL="5698" marR="5698" marT="5698" marB="0" anchor="b"/>
                </a:tc>
                <a:tc hMerge="1">
                  <a:txBody>
                    <a:bodyPr/>
                    <a:lstStyle/>
                    <a:p>
                      <a:pPr algn="ctr" fontAlgn="b"/>
                      <a:endParaRPr lang="en-US" sz="1800" b="0" i="0" u="none" strike="noStrike" dirty="0">
                        <a:solidFill>
                          <a:srgbClr val="000000"/>
                        </a:solidFill>
                        <a:effectLst/>
                        <a:latin typeface="Aptos" panose="020B0004020202020204" pitchFamily="34" charset="0"/>
                      </a:endParaRPr>
                    </a:p>
                  </a:txBody>
                  <a:tcPr marL="5698" marR="5698" marT="5698" marB="0" anchor="b"/>
                </a:tc>
                <a:tc hMerge="1">
                  <a:txBody>
                    <a:bodyPr/>
                    <a:lstStyle/>
                    <a:p>
                      <a:pPr algn="ctr" fontAlgn="b"/>
                      <a:endParaRPr lang="en-US" sz="1800" b="0" i="0" u="none" strike="noStrike" dirty="0">
                        <a:solidFill>
                          <a:srgbClr val="000000"/>
                        </a:solidFill>
                        <a:effectLst/>
                        <a:latin typeface="Aptos" panose="020B0004020202020204" pitchFamily="34" charset="0"/>
                      </a:endParaRPr>
                    </a:p>
                  </a:txBody>
                  <a:tcPr marL="5698" marR="5698" marT="5698" marB="0" anchor="b"/>
                </a:tc>
                <a:tc hMerge="1">
                  <a:txBody>
                    <a:bodyPr/>
                    <a:lstStyle/>
                    <a:p>
                      <a:pPr algn="ctr" fontAlgn="b"/>
                      <a:endParaRPr lang="en-US" sz="1800" b="0" i="0" u="none" strike="noStrike" dirty="0">
                        <a:solidFill>
                          <a:srgbClr val="000000"/>
                        </a:solidFill>
                        <a:effectLst/>
                        <a:latin typeface="Aptos" panose="020B0004020202020204" pitchFamily="34" charset="0"/>
                      </a:endParaRPr>
                    </a:p>
                  </a:txBody>
                  <a:tcPr marL="5698" marR="5698" marT="5698" marB="0" anchor="b"/>
                </a:tc>
                <a:tc hMerge="1">
                  <a:txBody>
                    <a:bodyPr/>
                    <a:lstStyle/>
                    <a:p>
                      <a:pPr algn="ctr" fontAlgn="b"/>
                      <a:endParaRPr lang="en-US" sz="1800" b="0" i="0" u="none" strike="noStrike" dirty="0">
                        <a:solidFill>
                          <a:srgbClr val="000000"/>
                        </a:solidFill>
                        <a:effectLst/>
                        <a:latin typeface="Aptos" panose="020B0004020202020204" pitchFamily="34" charset="0"/>
                      </a:endParaRPr>
                    </a:p>
                  </a:txBody>
                  <a:tcPr marL="5698" marR="5698" marT="5698" marB="0" anchor="b"/>
                </a:tc>
                <a:tc hMerge="1">
                  <a:txBody>
                    <a:bodyPr/>
                    <a:lstStyle/>
                    <a:p>
                      <a:pPr algn="ctr" fontAlgn="b"/>
                      <a:endParaRPr lang="en-US" sz="1800" b="0" i="0" u="none" strike="noStrike" dirty="0">
                        <a:solidFill>
                          <a:srgbClr val="000000"/>
                        </a:solidFill>
                        <a:effectLst/>
                        <a:latin typeface="Aptos" panose="020B0004020202020204" pitchFamily="34" charset="0"/>
                      </a:endParaRPr>
                    </a:p>
                  </a:txBody>
                  <a:tcPr marL="5698" marR="5698" marT="5698" marB="0" anchor="b"/>
                </a:tc>
                <a:tc hMerge="1">
                  <a:txBody>
                    <a:bodyPr/>
                    <a:lstStyle/>
                    <a:p>
                      <a:pPr algn="ctr" fontAlgn="b"/>
                      <a:endParaRPr lang="en-US" sz="1800" b="0" i="0" u="none" strike="noStrike" dirty="0">
                        <a:solidFill>
                          <a:srgbClr val="000000"/>
                        </a:solidFill>
                        <a:effectLst/>
                        <a:latin typeface="Aptos" panose="020B0004020202020204" pitchFamily="34" charset="0"/>
                      </a:endParaRPr>
                    </a:p>
                  </a:txBody>
                  <a:tcPr marL="5698" marR="5698" marT="5698" marB="0" anchor="b"/>
                </a:tc>
                <a:extLst>
                  <a:ext uri="{0D108BD9-81ED-4DB2-BD59-A6C34878D82A}">
                    <a16:rowId xmlns:a16="http://schemas.microsoft.com/office/drawing/2014/main" val="2773475290"/>
                  </a:ext>
                </a:extLst>
              </a:tr>
            </a:tbl>
          </a:graphicData>
        </a:graphic>
      </p:graphicFrame>
      <p:sp>
        <p:nvSpPr>
          <p:cNvPr id="3" name="Content Placeholder 2">
            <a:extLst>
              <a:ext uri="{FF2B5EF4-FFF2-40B4-BE49-F238E27FC236}">
                <a16:creationId xmlns:a16="http://schemas.microsoft.com/office/drawing/2014/main" id="{57B6A2F7-6C6C-D331-5EC5-DB77348171E8}"/>
              </a:ext>
            </a:extLst>
          </p:cNvPr>
          <p:cNvSpPr>
            <a:spLocks noGrp="1"/>
          </p:cNvSpPr>
          <p:nvPr>
            <p:ph idx="1"/>
          </p:nvPr>
        </p:nvSpPr>
        <p:spPr>
          <a:xfrm>
            <a:off x="219892" y="4523141"/>
            <a:ext cx="10515600" cy="1498440"/>
          </a:xfrm>
        </p:spPr>
        <p:txBody>
          <a:bodyPr>
            <a:normAutofit/>
          </a:bodyPr>
          <a:lstStyle/>
          <a:p>
            <a:pPr algn="just"/>
            <a:r>
              <a:rPr lang="en-US" sz="2000" b="1" dirty="0">
                <a:latin typeface="Aptos" panose="020B0004020202020204" pitchFamily="34" charset="0"/>
              </a:rPr>
              <a:t>Note:</a:t>
            </a:r>
            <a:r>
              <a:rPr lang="en-US" sz="2000" dirty="0">
                <a:latin typeface="Aptos" panose="020B0004020202020204" pitchFamily="34" charset="0"/>
              </a:rPr>
              <a:t> The tax revenue gap attributed to the IMF according to a news item is Rs. 7 trillion, which is based on the FBR estimates of policy and enforcement gaps. In our proposal, we estimate the tax gap to be Rs. 1.1 to 1.4 trillion, assuming 10% reduction in the policy and enforcement gaps on the average. We are of the opinion that setting a higher target will put FBR under undue pressure and will damage prospects of economic growth. </a:t>
            </a:r>
          </a:p>
          <a:p>
            <a:endParaRPr lang="en-MY" sz="2000" dirty="0">
              <a:latin typeface="Aptos" panose="020B0004020202020204" pitchFamily="34" charset="0"/>
            </a:endParaRPr>
          </a:p>
        </p:txBody>
      </p:sp>
      <p:sp>
        <p:nvSpPr>
          <p:cNvPr id="7" name="Footer Placeholder 3">
            <a:extLst>
              <a:ext uri="{FF2B5EF4-FFF2-40B4-BE49-F238E27FC236}">
                <a16:creationId xmlns:a16="http://schemas.microsoft.com/office/drawing/2014/main" id="{F0F12565-7A01-06F4-A87D-4AEB558C53DF}"/>
              </a:ext>
            </a:extLst>
          </p:cNvPr>
          <p:cNvSpPr>
            <a:spLocks noGrp="1"/>
          </p:cNvSpPr>
          <p:nvPr>
            <p:ph type="ftr" sz="quarter" idx="11"/>
          </p:nvPr>
        </p:nvSpPr>
        <p:spPr>
          <a:xfrm>
            <a:off x="3814682" y="6356350"/>
            <a:ext cx="4114800" cy="365125"/>
          </a:xfrm>
        </p:spPr>
        <p:txBody>
          <a:bodyPr/>
          <a:lstStyle/>
          <a:p>
            <a:r>
              <a:rPr lang="en-US" dirty="0"/>
              <a:t>PIDE-PRIME TAX COMMISSION</a:t>
            </a:r>
          </a:p>
          <a:p>
            <a:r>
              <a:rPr lang="en-US" dirty="0"/>
              <a:t> TAXATION REFORMS: REVENUE WITH GROWTH</a:t>
            </a:r>
            <a:endParaRPr lang="en-MY" dirty="0"/>
          </a:p>
        </p:txBody>
      </p:sp>
    </p:spTree>
    <p:extLst>
      <p:ext uri="{BB962C8B-B14F-4D97-AF65-F5344CB8AC3E}">
        <p14:creationId xmlns:p14="http://schemas.microsoft.com/office/powerpoint/2010/main" val="2210870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51225-47C7-D93D-B860-3359C9D2068A}"/>
              </a:ext>
            </a:extLst>
          </p:cNvPr>
          <p:cNvSpPr>
            <a:spLocks noGrp="1"/>
          </p:cNvSpPr>
          <p:nvPr>
            <p:ph type="title"/>
          </p:nvPr>
        </p:nvSpPr>
        <p:spPr/>
        <p:txBody>
          <a:bodyPr/>
          <a:lstStyle/>
          <a:p>
            <a:r>
              <a:rPr lang="en-US" b="1" dirty="0">
                <a:solidFill>
                  <a:srgbClr val="FF0000"/>
                </a:solidFill>
                <a:latin typeface="Aptos Display" panose="020B0004020202020204" pitchFamily="34" charset="0"/>
              </a:rPr>
              <a:t>Sources of data</a:t>
            </a:r>
            <a:endParaRPr lang="en-MY" b="1" dirty="0">
              <a:solidFill>
                <a:srgbClr val="FF0000"/>
              </a:solidFill>
              <a:latin typeface="Aptos Display" panose="020B0004020202020204" pitchFamily="34" charset="0"/>
            </a:endParaRPr>
          </a:p>
        </p:txBody>
      </p:sp>
      <p:sp>
        <p:nvSpPr>
          <p:cNvPr id="3" name="Content Placeholder 2">
            <a:extLst>
              <a:ext uri="{FF2B5EF4-FFF2-40B4-BE49-F238E27FC236}">
                <a16:creationId xmlns:a16="http://schemas.microsoft.com/office/drawing/2014/main" id="{5F79002F-1DAD-42EA-4ECE-7B9B25BDAC95}"/>
              </a:ext>
            </a:extLst>
          </p:cNvPr>
          <p:cNvSpPr>
            <a:spLocks noGrp="1"/>
          </p:cNvSpPr>
          <p:nvPr>
            <p:ph idx="1"/>
          </p:nvPr>
        </p:nvSpPr>
        <p:spPr/>
        <p:txBody>
          <a:bodyPr>
            <a:normAutofit fontScale="70000" lnSpcReduction="20000"/>
          </a:bodyPr>
          <a:lstStyle/>
          <a:p>
            <a:pPr marL="571500" indent="-571500">
              <a:buFont typeface="+mj-lt"/>
              <a:buAutoNum type="romanUcPeriod"/>
            </a:pPr>
            <a:r>
              <a:rPr lang="en-US" dirty="0">
                <a:latin typeface="Aptos" panose="020B0004020202020204" pitchFamily="34" charset="0"/>
              </a:rPr>
              <a:t>FBR Year Books, Accessed at </a:t>
            </a:r>
            <a:r>
              <a:rPr lang="en-US" dirty="0">
                <a:latin typeface="Aptos" panose="020B0004020202020204" pitchFamily="34" charset="0"/>
                <a:hlinkClick r:id="rId2"/>
              </a:rPr>
              <a:t>https://www.fbr.gov.pk/fbr-year-books/142253/132039</a:t>
            </a:r>
            <a:endParaRPr lang="en-US" dirty="0">
              <a:latin typeface="Aptos" panose="020B0004020202020204" pitchFamily="34" charset="0"/>
            </a:endParaRPr>
          </a:p>
          <a:p>
            <a:pPr marL="571500" indent="-571500">
              <a:buFont typeface="+mj-lt"/>
              <a:buAutoNum type="romanUcPeriod"/>
            </a:pPr>
            <a:r>
              <a:rPr lang="en-US" dirty="0">
                <a:latin typeface="Aptos" panose="020B0004020202020204" pitchFamily="34" charset="0"/>
              </a:rPr>
              <a:t>Pakistan Economic Survey, Accessed at </a:t>
            </a:r>
            <a:r>
              <a:rPr lang="en-US" dirty="0">
                <a:latin typeface="Aptos" panose="020B0004020202020204" pitchFamily="34" charset="0"/>
                <a:hlinkClick r:id="rId3"/>
              </a:rPr>
              <a:t>https://www.finance.gov.pk/survey_2023.html</a:t>
            </a:r>
            <a:endParaRPr lang="en-US" dirty="0">
              <a:latin typeface="Aptos" panose="020B0004020202020204" pitchFamily="34" charset="0"/>
            </a:endParaRPr>
          </a:p>
          <a:p>
            <a:pPr marL="571500" indent="-571500">
              <a:buFont typeface="+mj-lt"/>
              <a:buAutoNum type="romanUcPeriod"/>
            </a:pPr>
            <a:r>
              <a:rPr lang="en-US" dirty="0">
                <a:latin typeface="Aptos" panose="020B0004020202020204" pitchFamily="34" charset="0"/>
              </a:rPr>
              <a:t>Balance of Payments Statistics accessed from State Bank of Pakistan : </a:t>
            </a:r>
            <a:r>
              <a:rPr lang="en-US" dirty="0">
                <a:latin typeface="Aptos" panose="020B0004020202020204" pitchFamily="34" charset="0"/>
                <a:hlinkClick r:id="rId4"/>
              </a:rPr>
              <a:t>https://www.sbp.org.pk/ecodata/index2.asp</a:t>
            </a:r>
            <a:endParaRPr lang="en-US" dirty="0">
              <a:latin typeface="Aptos" panose="020B0004020202020204" pitchFamily="34" charset="0"/>
            </a:endParaRPr>
          </a:p>
          <a:p>
            <a:pPr marL="571500" indent="-571500">
              <a:buFont typeface="+mj-lt"/>
              <a:buAutoNum type="romanUcPeriod"/>
            </a:pPr>
            <a:r>
              <a:rPr lang="en-US" dirty="0">
                <a:latin typeface="Aptos" panose="020B0004020202020204" pitchFamily="34" charset="0"/>
              </a:rPr>
              <a:t>Administered Data on Dutiable imports from FBR</a:t>
            </a:r>
          </a:p>
          <a:p>
            <a:pPr marL="571500" indent="-571500">
              <a:buFont typeface="+mj-lt"/>
              <a:buAutoNum type="romanUcPeriod"/>
            </a:pPr>
            <a:r>
              <a:rPr lang="en-US" dirty="0">
                <a:latin typeface="Aptos" panose="020B0004020202020204" pitchFamily="34" charset="0"/>
              </a:rPr>
              <a:t>Tax Expenditure Reports of FBR Accessed at </a:t>
            </a:r>
            <a:r>
              <a:rPr lang="en-US" dirty="0">
                <a:latin typeface="Aptos" panose="020B0004020202020204" pitchFamily="34" charset="0"/>
                <a:hlinkClick r:id="rId5"/>
              </a:rPr>
              <a:t>https://www.fbr.gov.pk/tax-expenditure-report/142253/152352</a:t>
            </a:r>
            <a:endParaRPr lang="en-US" dirty="0">
              <a:latin typeface="Aptos" panose="020B0004020202020204" pitchFamily="34" charset="0"/>
            </a:endParaRPr>
          </a:p>
          <a:p>
            <a:pPr marL="571500" indent="-571500">
              <a:buFont typeface="+mj-lt"/>
              <a:buAutoNum type="romanUcPeriod"/>
            </a:pPr>
            <a:r>
              <a:rPr lang="en-US" dirty="0">
                <a:latin typeface="Aptos" panose="020B0004020202020204" pitchFamily="34" charset="0"/>
              </a:rPr>
              <a:t>Tax Gap Report of FBR accessed at </a:t>
            </a:r>
            <a:r>
              <a:rPr lang="en-US" dirty="0">
                <a:latin typeface="Aptos" panose="020B0004020202020204" pitchFamily="34" charset="0"/>
                <a:hlinkClick r:id="rId6"/>
              </a:rPr>
              <a:t>https://www.fbr.gov.pk/tax-gap-report/142253/173757</a:t>
            </a:r>
            <a:endParaRPr lang="en-US" dirty="0">
              <a:latin typeface="Aptos" panose="020B0004020202020204" pitchFamily="34" charset="0"/>
            </a:endParaRPr>
          </a:p>
          <a:p>
            <a:pPr marL="571500" indent="-571500">
              <a:buFont typeface="+mj-lt"/>
              <a:buAutoNum type="romanUcPeriod"/>
            </a:pPr>
            <a:r>
              <a:rPr lang="en-US" dirty="0">
                <a:latin typeface="Aptos" panose="020B0004020202020204" pitchFamily="34" charset="0"/>
              </a:rPr>
              <a:t>Labor Force Survey of Pakistan Bureau of Statistics, Primary data acquired from PBS.</a:t>
            </a:r>
          </a:p>
          <a:p>
            <a:pPr marL="571500" indent="-571500">
              <a:buFont typeface="+mj-lt"/>
              <a:buAutoNum type="romanUcPeriod"/>
            </a:pPr>
            <a:r>
              <a:rPr lang="en-US" dirty="0">
                <a:latin typeface="Aptos" panose="020B0004020202020204" pitchFamily="34" charset="0"/>
              </a:rPr>
              <a:t>PIDE Macroeconomics Section (2020), “Growth Inclusive Tax Policy: A Reform Proposal”, PIDE Research Report, June,  </a:t>
            </a:r>
            <a:r>
              <a:rPr lang="en-US" u="sng" dirty="0">
                <a:latin typeface="Aptos" panose="020B0004020202020204" pitchFamily="34" charset="0"/>
                <a:hlinkClick r:id="rId7"/>
              </a:rPr>
              <a:t>https://pide.org.pk/research/growth-inclusive-tax-policy-a-reform-proposalpide-report/</a:t>
            </a:r>
            <a:endParaRPr lang="en-US" dirty="0">
              <a:latin typeface="Aptos" panose="020B0004020202020204" pitchFamily="34" charset="0"/>
            </a:endParaRPr>
          </a:p>
          <a:p>
            <a:endParaRPr lang="en-MY" dirty="0">
              <a:latin typeface="Aptos" panose="020B0004020202020204" pitchFamily="34" charset="0"/>
            </a:endParaRPr>
          </a:p>
        </p:txBody>
      </p:sp>
      <p:sp>
        <p:nvSpPr>
          <p:cNvPr id="5" name="Slide Number Placeholder 4">
            <a:extLst>
              <a:ext uri="{FF2B5EF4-FFF2-40B4-BE49-F238E27FC236}">
                <a16:creationId xmlns:a16="http://schemas.microsoft.com/office/drawing/2014/main" id="{2D7C8105-E157-D107-5E22-FDCFE6C93F61}"/>
              </a:ext>
            </a:extLst>
          </p:cNvPr>
          <p:cNvSpPr>
            <a:spLocks noGrp="1"/>
          </p:cNvSpPr>
          <p:nvPr>
            <p:ph type="sldNum" sz="quarter" idx="12"/>
          </p:nvPr>
        </p:nvSpPr>
        <p:spPr/>
        <p:txBody>
          <a:bodyPr/>
          <a:lstStyle/>
          <a:p>
            <a:fld id="{8F70B212-7167-4CA9-9DEF-CA7FA42262B8}" type="slidenum">
              <a:rPr lang="en-MY" smtClean="0"/>
              <a:t>38</a:t>
            </a:fld>
            <a:endParaRPr lang="en-MY" dirty="0"/>
          </a:p>
        </p:txBody>
      </p:sp>
      <p:sp>
        <p:nvSpPr>
          <p:cNvPr id="6" name="Footer Placeholder 3">
            <a:extLst>
              <a:ext uri="{FF2B5EF4-FFF2-40B4-BE49-F238E27FC236}">
                <a16:creationId xmlns:a16="http://schemas.microsoft.com/office/drawing/2014/main" id="{FB74E63E-BC40-6913-0D0A-A3984F5332D5}"/>
              </a:ext>
            </a:extLst>
          </p:cNvPr>
          <p:cNvSpPr txBox="1">
            <a:spLocks/>
          </p:cNvSpPr>
          <p:nvPr/>
        </p:nvSpPr>
        <p:spPr>
          <a:xfrm>
            <a:off x="3826558" y="6311900"/>
            <a:ext cx="41148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PIDE-PRIME TAX COMMISSION</a:t>
            </a:r>
          </a:p>
          <a:p>
            <a:r>
              <a:rPr lang="en-US" dirty="0"/>
              <a:t> TAXATION REFORMS: REVENUE WITH GROWTH</a:t>
            </a:r>
            <a:endParaRPr lang="en-MY" dirty="0"/>
          </a:p>
        </p:txBody>
      </p:sp>
    </p:spTree>
    <p:extLst>
      <p:ext uri="{BB962C8B-B14F-4D97-AF65-F5344CB8AC3E}">
        <p14:creationId xmlns:p14="http://schemas.microsoft.com/office/powerpoint/2010/main" val="26303968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57C6F64-F534-6BCF-577A-495A5BD3C625}"/>
              </a:ext>
            </a:extLst>
          </p:cNvPr>
          <p:cNvSpPr>
            <a:spLocks noGrp="1"/>
          </p:cNvSpPr>
          <p:nvPr>
            <p:ph type="sldNum" sz="quarter" idx="12"/>
          </p:nvPr>
        </p:nvSpPr>
        <p:spPr/>
        <p:txBody>
          <a:bodyPr/>
          <a:lstStyle/>
          <a:p>
            <a:fld id="{8F70B212-7167-4CA9-9DEF-CA7FA42262B8}" type="slidenum">
              <a:rPr lang="en-MY" smtClean="0"/>
              <a:t>4</a:t>
            </a:fld>
            <a:endParaRPr lang="en-MY" dirty="0"/>
          </a:p>
        </p:txBody>
      </p:sp>
      <p:graphicFrame>
        <p:nvGraphicFramePr>
          <p:cNvPr id="7" name="Content Placeholder 3">
            <a:extLst>
              <a:ext uri="{FF2B5EF4-FFF2-40B4-BE49-F238E27FC236}">
                <a16:creationId xmlns:a16="http://schemas.microsoft.com/office/drawing/2014/main" id="{50E9C443-6CC7-FB8E-E99D-18F1A7F65E7D}"/>
              </a:ext>
            </a:extLst>
          </p:cNvPr>
          <p:cNvGraphicFramePr>
            <a:graphicFrameLocks noGrp="1"/>
          </p:cNvGraphicFramePr>
          <p:nvPr>
            <p:ph idx="1"/>
            <p:extLst>
              <p:ext uri="{D42A27DB-BD31-4B8C-83A1-F6EECF244321}">
                <p14:modId xmlns:p14="http://schemas.microsoft.com/office/powerpoint/2010/main" val="562162843"/>
              </p:ext>
            </p:extLst>
          </p:nvPr>
        </p:nvGraphicFramePr>
        <p:xfrm>
          <a:off x="6433938" y="1700784"/>
          <a:ext cx="5758062" cy="4041648"/>
        </p:xfrm>
        <a:graphic>
          <a:graphicData uri="http://schemas.openxmlformats.org/drawingml/2006/chart">
            <c:chart xmlns:c="http://schemas.openxmlformats.org/drawingml/2006/chart" xmlns:r="http://schemas.openxmlformats.org/officeDocument/2006/relationships" r:id="rId2"/>
          </a:graphicData>
        </a:graphic>
      </p:graphicFrame>
      <p:sp>
        <p:nvSpPr>
          <p:cNvPr id="8" name="Title 1">
            <a:extLst>
              <a:ext uri="{FF2B5EF4-FFF2-40B4-BE49-F238E27FC236}">
                <a16:creationId xmlns:a16="http://schemas.microsoft.com/office/drawing/2014/main" id="{51C865F7-829D-0404-46AE-959AD47C246D}"/>
              </a:ext>
            </a:extLst>
          </p:cNvPr>
          <p:cNvSpPr>
            <a:spLocks noGrp="1"/>
          </p:cNvSpPr>
          <p:nvPr>
            <p:ph type="title"/>
          </p:nvPr>
        </p:nvSpPr>
        <p:spPr>
          <a:xfrm>
            <a:off x="6969267" y="217636"/>
            <a:ext cx="5222733" cy="1081228"/>
          </a:xfrm>
        </p:spPr>
        <p:txBody>
          <a:bodyPr>
            <a:noAutofit/>
          </a:bodyPr>
          <a:lstStyle/>
          <a:p>
            <a:r>
              <a:rPr lang="en-US" sz="2400" b="1" dirty="0">
                <a:solidFill>
                  <a:srgbClr val="FF0000"/>
                </a:solidFill>
                <a:latin typeface="Aptos Display" panose="020B0004020202020204" pitchFamily="34" charset="0"/>
              </a:rPr>
              <a:t>Historical Snapshot: Pakistan’s Tariff and Custom Revenue:  Gradual decline in custom tariff leads to exponential increase in custom revenue </a:t>
            </a:r>
            <a:endParaRPr lang="en-PK" sz="2400" b="1" dirty="0">
              <a:solidFill>
                <a:srgbClr val="FF0000"/>
              </a:solidFill>
              <a:latin typeface="Aptos Display" panose="020B0004020202020204" pitchFamily="34" charset="0"/>
            </a:endParaRPr>
          </a:p>
        </p:txBody>
      </p:sp>
      <p:sp>
        <p:nvSpPr>
          <p:cNvPr id="9" name="Footer Placeholder 3">
            <a:extLst>
              <a:ext uri="{FF2B5EF4-FFF2-40B4-BE49-F238E27FC236}">
                <a16:creationId xmlns:a16="http://schemas.microsoft.com/office/drawing/2014/main" id="{8F43E7BB-BDE6-C4C8-D534-13A8BDA7A1C8}"/>
              </a:ext>
            </a:extLst>
          </p:cNvPr>
          <p:cNvSpPr>
            <a:spLocks noGrp="1"/>
          </p:cNvSpPr>
          <p:nvPr>
            <p:ph type="ftr" sz="quarter" idx="11"/>
          </p:nvPr>
        </p:nvSpPr>
        <p:spPr>
          <a:xfrm>
            <a:off x="3814682" y="6356350"/>
            <a:ext cx="4114800" cy="365125"/>
          </a:xfrm>
        </p:spPr>
        <p:txBody>
          <a:bodyPr/>
          <a:lstStyle/>
          <a:p>
            <a:r>
              <a:rPr lang="en-US" dirty="0"/>
              <a:t>PIDE-PRIME TAX COMMISSION</a:t>
            </a:r>
          </a:p>
          <a:p>
            <a:r>
              <a:rPr lang="en-US" dirty="0"/>
              <a:t> TAXATION REFORMS: REVENUE WITH GROWTH</a:t>
            </a:r>
            <a:endParaRPr lang="en-MY" dirty="0"/>
          </a:p>
        </p:txBody>
      </p:sp>
      <p:sp>
        <p:nvSpPr>
          <p:cNvPr id="10" name="Title 1">
            <a:extLst>
              <a:ext uri="{FF2B5EF4-FFF2-40B4-BE49-F238E27FC236}">
                <a16:creationId xmlns:a16="http://schemas.microsoft.com/office/drawing/2014/main" id="{51C865F7-829D-0404-46AE-959AD47C246D}"/>
              </a:ext>
            </a:extLst>
          </p:cNvPr>
          <p:cNvSpPr txBox="1">
            <a:spLocks/>
          </p:cNvSpPr>
          <p:nvPr/>
        </p:nvSpPr>
        <p:spPr>
          <a:xfrm>
            <a:off x="398318" y="501650"/>
            <a:ext cx="5101936" cy="1081228"/>
          </a:xfrm>
          <a:prstGeom prst="rect">
            <a:avLst/>
          </a:prstGeom>
        </p:spPr>
        <p:txBody>
          <a:bodyPr vert="horz" lIns="91440" tIns="45720" rIns="91440" bIns="45720" rtlCol="0" anchor="ctr">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rgbClr val="00B0F0"/>
                </a:solidFill>
                <a:latin typeface="Aptos Display" panose="020B0004020202020204" pitchFamily="34" charset="0"/>
              </a:rPr>
              <a:t>Reforms have led to significant increase in revenues in past for Pakistan</a:t>
            </a:r>
            <a:endParaRPr lang="en-PK" sz="3600" b="1" dirty="0">
              <a:solidFill>
                <a:srgbClr val="00B0F0"/>
              </a:solidFill>
              <a:latin typeface="Aptos Display" panose="020B0004020202020204" pitchFamily="34" charset="0"/>
            </a:endParaRPr>
          </a:p>
        </p:txBody>
      </p:sp>
      <p:graphicFrame>
        <p:nvGraphicFramePr>
          <p:cNvPr id="11" name="Chart 10">
            <a:extLst>
              <a:ext uri="{FF2B5EF4-FFF2-40B4-BE49-F238E27FC236}">
                <a16:creationId xmlns:a16="http://schemas.microsoft.com/office/drawing/2014/main" id="{AEB9E147-4DB6-8E73-B1FC-AD396E9ACA94}"/>
              </a:ext>
            </a:extLst>
          </p:cNvPr>
          <p:cNvGraphicFramePr>
            <a:graphicFrameLocks/>
          </p:cNvGraphicFramePr>
          <p:nvPr>
            <p:extLst>
              <p:ext uri="{D42A27DB-BD31-4B8C-83A1-F6EECF244321}">
                <p14:modId xmlns:p14="http://schemas.microsoft.com/office/powerpoint/2010/main" val="3588249296"/>
              </p:ext>
            </p:extLst>
          </p:nvPr>
        </p:nvGraphicFramePr>
        <p:xfrm>
          <a:off x="676656" y="1912782"/>
          <a:ext cx="5419344" cy="43051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229338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9A0F693-7508-53B1-F010-6BE8C856A8C2}"/>
              </a:ext>
            </a:extLst>
          </p:cNvPr>
          <p:cNvSpPr>
            <a:spLocks noGrp="1"/>
          </p:cNvSpPr>
          <p:nvPr>
            <p:ph type="title"/>
          </p:nvPr>
        </p:nvSpPr>
        <p:spPr/>
        <p:txBody>
          <a:bodyPr/>
          <a:lstStyle/>
          <a:p>
            <a:r>
              <a:rPr lang="en-US" sz="3200" b="1" dirty="0">
                <a:solidFill>
                  <a:srgbClr val="000090"/>
                </a:solidFill>
              </a:rPr>
              <a:t>Vietnam’s Tariff reduction increases revenues</a:t>
            </a:r>
            <a:endParaRPr lang="en-PK" sz="3200" b="1" dirty="0">
              <a:solidFill>
                <a:srgbClr val="000090"/>
              </a:solidFill>
            </a:endParaRPr>
          </a:p>
        </p:txBody>
      </p:sp>
      <p:sp>
        <p:nvSpPr>
          <p:cNvPr id="4" name="Slide Number Placeholder 3">
            <a:extLst>
              <a:ext uri="{FF2B5EF4-FFF2-40B4-BE49-F238E27FC236}">
                <a16:creationId xmlns:a16="http://schemas.microsoft.com/office/drawing/2014/main" id="{39354363-D7DB-40E6-074B-6C86460AB143}"/>
              </a:ext>
            </a:extLst>
          </p:cNvPr>
          <p:cNvSpPr>
            <a:spLocks noGrp="1"/>
          </p:cNvSpPr>
          <p:nvPr>
            <p:ph type="sldNum" idx="12"/>
          </p:nvPr>
        </p:nvSpPr>
        <p:spPr/>
        <p:txBody>
          <a:bodyPr/>
          <a:lstStyle/>
          <a:p>
            <a:fld id="{00000000-1234-1234-1234-123412341234}" type="slidenum">
              <a:rPr lang="en-US" smtClean="0"/>
              <a:pPr/>
              <a:t>5</a:t>
            </a:fld>
            <a:endParaRPr lang="en-US"/>
          </a:p>
        </p:txBody>
      </p:sp>
      <p:pic>
        <p:nvPicPr>
          <p:cNvPr id="8" name="Picture 7">
            <a:extLst>
              <a:ext uri="{FF2B5EF4-FFF2-40B4-BE49-F238E27FC236}">
                <a16:creationId xmlns:a16="http://schemas.microsoft.com/office/drawing/2014/main" id="{02AA929D-B79A-ADDF-2D9F-16BA6C799C97}"/>
              </a:ext>
            </a:extLst>
          </p:cNvPr>
          <p:cNvPicPr>
            <a:picLocks noChangeAspect="1"/>
          </p:cNvPicPr>
          <p:nvPr/>
        </p:nvPicPr>
        <p:blipFill>
          <a:blip r:embed="rId2"/>
          <a:stretch>
            <a:fillRect/>
          </a:stretch>
        </p:blipFill>
        <p:spPr>
          <a:xfrm>
            <a:off x="249382" y="1828801"/>
            <a:ext cx="7512627" cy="4282811"/>
          </a:xfrm>
          <a:prstGeom prst="rect">
            <a:avLst/>
          </a:prstGeom>
        </p:spPr>
      </p:pic>
      <p:sp>
        <p:nvSpPr>
          <p:cNvPr id="3" name="Footer Placeholder 3">
            <a:extLst>
              <a:ext uri="{FF2B5EF4-FFF2-40B4-BE49-F238E27FC236}">
                <a16:creationId xmlns:a16="http://schemas.microsoft.com/office/drawing/2014/main" id="{5599656E-A02A-D4F3-5D56-77B45256BE6A}"/>
              </a:ext>
            </a:extLst>
          </p:cNvPr>
          <p:cNvSpPr>
            <a:spLocks noGrp="1"/>
          </p:cNvSpPr>
          <p:nvPr>
            <p:ph type="ftr" sz="quarter" idx="11"/>
          </p:nvPr>
        </p:nvSpPr>
        <p:spPr>
          <a:xfrm>
            <a:off x="3814682" y="6356350"/>
            <a:ext cx="4114800" cy="365125"/>
          </a:xfrm>
        </p:spPr>
        <p:txBody>
          <a:bodyPr/>
          <a:lstStyle/>
          <a:p>
            <a:r>
              <a:rPr lang="en-US" dirty="0"/>
              <a:t>PIDE-PRIME TAX COMMISSION</a:t>
            </a:r>
          </a:p>
          <a:p>
            <a:r>
              <a:rPr lang="en-US" dirty="0"/>
              <a:t> TAXATION REFORMS: REVENUE WITH GROWTH</a:t>
            </a:r>
            <a:endParaRPr lang="en-MY" dirty="0"/>
          </a:p>
        </p:txBody>
      </p:sp>
      <p:sp>
        <p:nvSpPr>
          <p:cNvPr id="6" name="Title 4">
            <a:extLst>
              <a:ext uri="{FF2B5EF4-FFF2-40B4-BE49-F238E27FC236}">
                <a16:creationId xmlns:a16="http://schemas.microsoft.com/office/drawing/2014/main" id="{F9A0F693-7508-53B1-F010-6BE8C856A8C2}"/>
              </a:ext>
            </a:extLst>
          </p:cNvPr>
          <p:cNvSpPr txBox="1">
            <a:spLocks/>
          </p:cNvSpPr>
          <p:nvPr/>
        </p:nvSpPr>
        <p:spPr>
          <a:xfrm>
            <a:off x="7929482" y="2460625"/>
            <a:ext cx="4062821" cy="26828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smtClean="0">
                <a:solidFill>
                  <a:srgbClr val="FF0000"/>
                </a:solidFill>
              </a:rPr>
              <a:t>Evidence shows tariff reforms </a:t>
            </a:r>
            <a:r>
              <a:rPr lang="en-US" sz="3200" b="1" dirty="0">
                <a:solidFill>
                  <a:srgbClr val="FF0000"/>
                </a:solidFill>
              </a:rPr>
              <a:t>have led to growth in trade and trade based </a:t>
            </a:r>
            <a:r>
              <a:rPr lang="en-US" sz="3200" b="1" dirty="0" smtClean="0">
                <a:solidFill>
                  <a:srgbClr val="FF0000"/>
                </a:solidFill>
              </a:rPr>
              <a:t>revenues (Customs Revenue-CR). </a:t>
            </a:r>
            <a:endParaRPr lang="en-PK" sz="3200" b="1" dirty="0">
              <a:solidFill>
                <a:srgbClr val="FF0000"/>
              </a:solidFill>
            </a:endParaRPr>
          </a:p>
        </p:txBody>
      </p:sp>
    </p:spTree>
    <p:extLst>
      <p:ext uri="{BB962C8B-B14F-4D97-AF65-F5344CB8AC3E}">
        <p14:creationId xmlns:p14="http://schemas.microsoft.com/office/powerpoint/2010/main" val="3872343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F13FF8-6B28-69F9-23C8-7DC593CB094F}"/>
              </a:ext>
            </a:extLst>
          </p:cNvPr>
          <p:cNvSpPr>
            <a:spLocks noGrp="1"/>
          </p:cNvSpPr>
          <p:nvPr>
            <p:ph type="title"/>
          </p:nvPr>
        </p:nvSpPr>
        <p:spPr>
          <a:xfrm>
            <a:off x="160573" y="159878"/>
            <a:ext cx="11857607" cy="662436"/>
          </a:xfrm>
        </p:spPr>
        <p:txBody>
          <a:bodyPr>
            <a:noAutofit/>
          </a:bodyPr>
          <a:lstStyle/>
          <a:p>
            <a:pPr algn="ctr"/>
            <a:r>
              <a:rPr lang="en-US" sz="3200" b="1" dirty="0">
                <a:latin typeface="Times New Roman" panose="02020603050405020304" pitchFamily="18" charset="0"/>
                <a:cs typeface="Times New Roman" panose="02020603050405020304" pitchFamily="18" charset="0"/>
              </a:rPr>
              <a:t>Customs Duty Tax Expenditures (Policy Gap) 2006-22</a:t>
            </a:r>
          </a:p>
        </p:txBody>
      </p:sp>
      <p:graphicFrame>
        <p:nvGraphicFramePr>
          <p:cNvPr id="5" name="Content Placeholder 4">
            <a:extLst>
              <a:ext uri="{FF2B5EF4-FFF2-40B4-BE49-F238E27FC236}">
                <a16:creationId xmlns:a16="http://schemas.microsoft.com/office/drawing/2014/main" id="{060D3808-7432-7500-B38A-00775635F700}"/>
              </a:ext>
            </a:extLst>
          </p:cNvPr>
          <p:cNvGraphicFramePr>
            <a:graphicFrameLocks noGrp="1"/>
          </p:cNvGraphicFramePr>
          <p:nvPr>
            <p:ph idx="1"/>
          </p:nvPr>
        </p:nvGraphicFramePr>
        <p:xfrm>
          <a:off x="0" y="945051"/>
          <a:ext cx="8351377" cy="4923376"/>
        </p:xfrm>
        <a:graphic>
          <a:graphicData uri="http://schemas.openxmlformats.org/drawingml/2006/chart">
            <c:chart xmlns:c="http://schemas.openxmlformats.org/drawingml/2006/chart" xmlns:r="http://schemas.openxmlformats.org/officeDocument/2006/relationships" r:id="rId2"/>
          </a:graphicData>
        </a:graphic>
      </p:graphicFrame>
      <p:sp>
        <p:nvSpPr>
          <p:cNvPr id="4" name="Footer Placeholder 3">
            <a:extLst>
              <a:ext uri="{FF2B5EF4-FFF2-40B4-BE49-F238E27FC236}">
                <a16:creationId xmlns:a16="http://schemas.microsoft.com/office/drawing/2014/main" id="{E589DDDD-BA16-98C1-857E-F82E91F10E31}"/>
              </a:ext>
            </a:extLst>
          </p:cNvPr>
          <p:cNvSpPr>
            <a:spLocks noGrp="1"/>
          </p:cNvSpPr>
          <p:nvPr>
            <p:ph type="ftr" sz="quarter" idx="11"/>
          </p:nvPr>
        </p:nvSpPr>
        <p:spPr>
          <a:xfrm>
            <a:off x="3814682" y="6356350"/>
            <a:ext cx="4114800" cy="365125"/>
          </a:xfrm>
        </p:spPr>
        <p:txBody>
          <a:bodyPr/>
          <a:lstStyle/>
          <a:p>
            <a:r>
              <a:rPr lang="en-US" dirty="0"/>
              <a:t>PIDE-PRIME TAX COMMISSION</a:t>
            </a:r>
          </a:p>
          <a:p>
            <a:r>
              <a:rPr lang="en-US" dirty="0"/>
              <a:t> TAXATION REFORMS: REVENUE WITH GROWTH</a:t>
            </a:r>
            <a:endParaRPr lang="en-MY" dirty="0"/>
          </a:p>
        </p:txBody>
      </p:sp>
      <p:sp>
        <p:nvSpPr>
          <p:cNvPr id="6" name="Title 1">
            <a:extLst>
              <a:ext uri="{FF2B5EF4-FFF2-40B4-BE49-F238E27FC236}">
                <a16:creationId xmlns:a16="http://schemas.microsoft.com/office/drawing/2014/main" id="{BBF13FF8-6B28-69F9-23C8-7DC593CB094F}"/>
              </a:ext>
            </a:extLst>
          </p:cNvPr>
          <p:cNvSpPr txBox="1">
            <a:spLocks/>
          </p:cNvSpPr>
          <p:nvPr/>
        </p:nvSpPr>
        <p:spPr>
          <a:xfrm>
            <a:off x="8478982" y="1257850"/>
            <a:ext cx="3713018" cy="461057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buFont typeface="Arial" panose="020B0604020202020204" pitchFamily="34" charset="0"/>
              <a:buChar char="•"/>
            </a:pPr>
            <a:r>
              <a:rPr lang="en-US" sz="2200" b="1" dirty="0">
                <a:latin typeface="Times New Roman" panose="02020603050405020304" pitchFamily="18" charset="0"/>
                <a:cs typeface="Times New Roman" panose="02020603050405020304" pitchFamily="18" charset="0"/>
              </a:rPr>
              <a:t>Concessions and differential treatments lead to significant revenue losses and distortions. </a:t>
            </a:r>
            <a:endParaRPr lang="en-US" sz="2200" b="1" dirty="0" smtClean="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endParaRPr lang="en-US" sz="2200" b="1" dirty="0" smtClean="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200" b="1" dirty="0" smtClean="0">
                <a:latin typeface="Times New Roman" panose="02020603050405020304" pitchFamily="18" charset="0"/>
                <a:cs typeface="Times New Roman" panose="02020603050405020304" pitchFamily="18" charset="0"/>
              </a:rPr>
              <a:t>Major </a:t>
            </a:r>
            <a:r>
              <a:rPr lang="en-US" sz="2200" b="1" dirty="0">
                <a:latin typeface="Times New Roman" panose="02020603050405020304" pitchFamily="18" charset="0"/>
                <a:cs typeface="Times New Roman" panose="02020603050405020304" pitchFamily="18" charset="0"/>
              </a:rPr>
              <a:t>exemptions are provided in the 5th </a:t>
            </a:r>
            <a:r>
              <a:rPr lang="en-US" sz="2200" b="1" dirty="0" smtClean="0">
                <a:latin typeface="Times New Roman" panose="02020603050405020304" pitchFamily="18" charset="0"/>
                <a:cs typeface="Times New Roman" panose="02020603050405020304" pitchFamily="18" charset="0"/>
              </a:rPr>
              <a:t>Schedule</a:t>
            </a:r>
          </a:p>
          <a:p>
            <a:pPr marL="457200" indent="-457200">
              <a:buFont typeface="Arial" panose="020B0604020202020204" pitchFamily="34" charset="0"/>
              <a:buChar char="•"/>
            </a:pPr>
            <a:endParaRPr lang="en-US" sz="2200" b="1" dirty="0" smtClean="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200" b="1" dirty="0" smtClean="0">
                <a:latin typeface="Times New Roman" panose="02020603050405020304" pitchFamily="18" charset="0"/>
                <a:cs typeface="Times New Roman" panose="02020603050405020304" pitchFamily="18" charset="0"/>
              </a:rPr>
              <a:t>Cost </a:t>
            </a:r>
            <a:r>
              <a:rPr lang="en-US" sz="2200" b="1" dirty="0">
                <a:latin typeface="Times New Roman" panose="02020603050405020304" pitchFamily="18" charset="0"/>
                <a:cs typeface="Times New Roman" panose="02020603050405020304" pitchFamily="18" charset="0"/>
              </a:rPr>
              <a:t>of </a:t>
            </a:r>
            <a:r>
              <a:rPr lang="en-US" sz="2200" b="1" dirty="0" smtClean="0">
                <a:latin typeface="Times New Roman" panose="02020603050405020304" pitchFamily="18" charset="0"/>
                <a:cs typeface="Times New Roman" panose="02020603050405020304" pitchFamily="18" charset="0"/>
              </a:rPr>
              <a:t>exemptions </a:t>
            </a:r>
            <a:r>
              <a:rPr lang="en-US" sz="2200" b="1" dirty="0">
                <a:latin typeface="Times New Roman" panose="02020603050405020304" pitchFamily="18" charset="0"/>
                <a:cs typeface="Times New Roman" panose="02020603050405020304" pitchFamily="18" charset="0"/>
              </a:rPr>
              <a:t>is increasing at an exponential rate</a:t>
            </a:r>
          </a:p>
        </p:txBody>
      </p:sp>
    </p:spTree>
    <p:extLst>
      <p:ext uri="{BB962C8B-B14F-4D97-AF65-F5344CB8AC3E}">
        <p14:creationId xmlns:p14="http://schemas.microsoft.com/office/powerpoint/2010/main" val="2474032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4C87B-0C9A-D737-C81D-9ACBA6082590}"/>
              </a:ext>
            </a:extLst>
          </p:cNvPr>
          <p:cNvSpPr>
            <a:spLocks noGrp="1"/>
          </p:cNvSpPr>
          <p:nvPr>
            <p:ph type="title"/>
          </p:nvPr>
        </p:nvSpPr>
        <p:spPr>
          <a:xfrm>
            <a:off x="652945" y="371776"/>
            <a:ext cx="9738257" cy="1107126"/>
          </a:xfrm>
        </p:spPr>
        <p:txBody>
          <a:bodyPr anchor="t">
            <a:normAutofit/>
          </a:bodyPr>
          <a:lstStyle/>
          <a:p>
            <a:pPr algn="ctr"/>
            <a:r>
              <a:rPr lang="en-MY" sz="4800" b="1" dirty="0">
                <a:solidFill>
                  <a:srgbClr val="FF0000"/>
                </a:solidFill>
                <a:latin typeface="Aptos Display" panose="020B0004020202020204" pitchFamily="34" charset="0"/>
              </a:rPr>
              <a:t>CUSTOMS TARIFF REFORMS</a:t>
            </a:r>
          </a:p>
        </p:txBody>
      </p:sp>
      <p:sp>
        <p:nvSpPr>
          <p:cNvPr id="4" name="Slide Number Placeholder 3">
            <a:extLst>
              <a:ext uri="{FF2B5EF4-FFF2-40B4-BE49-F238E27FC236}">
                <a16:creationId xmlns:a16="http://schemas.microsoft.com/office/drawing/2014/main" id="{9D6884C8-D557-5C2B-FB59-358E1449C4BB}"/>
              </a:ext>
            </a:extLst>
          </p:cNvPr>
          <p:cNvSpPr>
            <a:spLocks noGrp="1"/>
          </p:cNvSpPr>
          <p:nvPr>
            <p:ph type="sldNum" sz="quarter" idx="12"/>
          </p:nvPr>
        </p:nvSpPr>
        <p:spPr/>
        <p:txBody>
          <a:bodyPr/>
          <a:lstStyle/>
          <a:p>
            <a:fld id="{8F70B212-7167-4CA9-9DEF-CA7FA42262B8}" type="slidenum">
              <a:rPr lang="en-MY" smtClean="0"/>
              <a:t>7</a:t>
            </a:fld>
            <a:endParaRPr lang="en-MY"/>
          </a:p>
        </p:txBody>
      </p:sp>
      <p:sp>
        <p:nvSpPr>
          <p:cNvPr id="3" name="Content Placeholder 2">
            <a:extLst>
              <a:ext uri="{FF2B5EF4-FFF2-40B4-BE49-F238E27FC236}">
                <a16:creationId xmlns:a16="http://schemas.microsoft.com/office/drawing/2014/main" id="{2AAC656B-D967-4DC1-2331-1ABC790C1F80}"/>
              </a:ext>
            </a:extLst>
          </p:cNvPr>
          <p:cNvSpPr>
            <a:spLocks/>
          </p:cNvSpPr>
          <p:nvPr/>
        </p:nvSpPr>
        <p:spPr>
          <a:xfrm>
            <a:off x="431297" y="1185333"/>
            <a:ext cx="11107757" cy="4758267"/>
          </a:xfrm>
          <a:prstGeom prst="rect">
            <a:avLst/>
          </a:prstGeom>
        </p:spPr>
        <p:txBody>
          <a:bodyPr/>
          <a:lstStyle/>
          <a:p>
            <a:pPr marL="342900" indent="-342900" algn="just">
              <a:spcBef>
                <a:spcPts val="1200"/>
              </a:spcBef>
              <a:buFont typeface="+mj-lt"/>
              <a:buAutoNum type="arabicPeriod"/>
            </a:pPr>
            <a:r>
              <a:rPr lang="en-GB" sz="2800" dirty="0">
                <a:latin typeface="Aptos" panose="020B0004020202020204" pitchFamily="34" charset="0"/>
              </a:rPr>
              <a:t>Abolish Regulatory duties, Additional Custom Duties, withholding income tax and sales tax on imports of capital goods and industrial inputs (raw materials and intermediate goods)</a:t>
            </a:r>
          </a:p>
          <a:p>
            <a:pPr marL="342900" indent="-342900" algn="just">
              <a:spcBef>
                <a:spcPts val="1200"/>
              </a:spcBef>
              <a:buFont typeface="+mj-lt"/>
              <a:buAutoNum type="arabicPeriod"/>
            </a:pPr>
            <a:r>
              <a:rPr lang="en-US" sz="2800" dirty="0">
                <a:latin typeface="Aptos" panose="020B0004020202020204" pitchFamily="34" charset="0"/>
              </a:rPr>
              <a:t>Make customs tariff transparent with 4 slabs of 0, 5,10 and 20%.</a:t>
            </a:r>
          </a:p>
          <a:p>
            <a:pPr marL="342900" indent="-342900" algn="just">
              <a:spcBef>
                <a:spcPts val="1200"/>
              </a:spcBef>
              <a:buFont typeface="+mj-lt"/>
              <a:buAutoNum type="arabicPeriod"/>
            </a:pPr>
            <a:r>
              <a:rPr lang="en-US" sz="2800" dirty="0">
                <a:latin typeface="Aptos" panose="020B0004020202020204" pitchFamily="34" charset="0"/>
              </a:rPr>
              <a:t>Bring customs duty rates at par with other competing regional developing countries </a:t>
            </a:r>
            <a:r>
              <a:rPr lang="en-US" sz="2800" dirty="0">
                <a:solidFill>
                  <a:srgbClr val="FF0000"/>
                </a:solidFill>
                <a:latin typeface="Aptos" panose="020B0004020202020204" pitchFamily="34" charset="0"/>
              </a:rPr>
              <a:t>over time</a:t>
            </a:r>
            <a:r>
              <a:rPr lang="en-US" sz="2800" dirty="0">
                <a:latin typeface="Aptos" panose="020B0004020202020204" pitchFamily="34" charset="0"/>
              </a:rPr>
              <a:t>. </a:t>
            </a:r>
          </a:p>
          <a:p>
            <a:pPr marL="342900" indent="-342900" algn="just">
              <a:spcBef>
                <a:spcPts val="1200"/>
              </a:spcBef>
              <a:buFont typeface="+mj-lt"/>
              <a:buAutoNum type="arabicPeriod"/>
            </a:pPr>
            <a:r>
              <a:rPr lang="en-US" sz="2800" dirty="0">
                <a:latin typeface="Aptos" panose="020B0004020202020204" pitchFamily="34" charset="0"/>
              </a:rPr>
              <a:t>Same duty rate irrespective of the end use/user. </a:t>
            </a:r>
          </a:p>
          <a:p>
            <a:pPr marL="342900" indent="-342900" algn="just">
              <a:spcBef>
                <a:spcPts val="1200"/>
              </a:spcBef>
              <a:buFont typeface="+mj-lt"/>
              <a:buAutoNum type="arabicPeriod"/>
            </a:pPr>
            <a:r>
              <a:rPr lang="en-US" sz="2800" dirty="0">
                <a:latin typeface="Aptos" panose="020B0004020202020204" pitchFamily="34" charset="0"/>
              </a:rPr>
              <a:t>Exemptions should be merged into </a:t>
            </a:r>
            <a:r>
              <a:rPr lang="en-MY" sz="2800" dirty="0">
                <a:latin typeface="Aptos" panose="020B0004020202020204" pitchFamily="34" charset="0"/>
              </a:rPr>
              <a:t>tariffs. Schedule 5 to be eliminated.</a:t>
            </a:r>
          </a:p>
          <a:p>
            <a:pPr marL="342900" indent="-342900" algn="just">
              <a:spcBef>
                <a:spcPts val="1200"/>
              </a:spcBef>
              <a:buFont typeface="+mj-lt"/>
              <a:buAutoNum type="arabicPeriod"/>
            </a:pPr>
            <a:endParaRPr lang="en-MY" sz="2000" dirty="0">
              <a:latin typeface="Aptos" panose="020B0004020202020204" pitchFamily="34" charset="0"/>
            </a:endParaRPr>
          </a:p>
          <a:p>
            <a:pPr algn="just">
              <a:spcBef>
                <a:spcPts val="1200"/>
              </a:spcBef>
              <a:spcAft>
                <a:spcPts val="600"/>
              </a:spcAft>
            </a:pPr>
            <a:endParaRPr lang="en-MY" sz="2000" dirty="0">
              <a:latin typeface="Aptos Display" panose="020B0004020202020204" pitchFamily="34" charset="0"/>
            </a:endParaRPr>
          </a:p>
        </p:txBody>
      </p:sp>
      <p:sp>
        <p:nvSpPr>
          <p:cNvPr id="10" name="Footer Placeholder 3">
            <a:extLst>
              <a:ext uri="{FF2B5EF4-FFF2-40B4-BE49-F238E27FC236}">
                <a16:creationId xmlns:a16="http://schemas.microsoft.com/office/drawing/2014/main" id="{43383A1D-F9DB-45A8-EFF3-B644804E693B}"/>
              </a:ext>
            </a:extLst>
          </p:cNvPr>
          <p:cNvSpPr>
            <a:spLocks noGrp="1"/>
          </p:cNvSpPr>
          <p:nvPr>
            <p:ph type="ftr" sz="quarter" idx="11"/>
          </p:nvPr>
        </p:nvSpPr>
        <p:spPr>
          <a:xfrm>
            <a:off x="3814682" y="6356350"/>
            <a:ext cx="4114800" cy="365125"/>
          </a:xfrm>
        </p:spPr>
        <p:txBody>
          <a:bodyPr/>
          <a:lstStyle/>
          <a:p>
            <a:r>
              <a:rPr lang="en-US" dirty="0"/>
              <a:t>PIDE-PRIME TAX COMMISSION</a:t>
            </a:r>
          </a:p>
          <a:p>
            <a:r>
              <a:rPr lang="en-US" dirty="0"/>
              <a:t> TAXATION REFORMS: REVENUE WITH GROWTH</a:t>
            </a:r>
            <a:endParaRPr lang="en-MY" dirty="0"/>
          </a:p>
        </p:txBody>
      </p:sp>
    </p:spTree>
    <p:extLst>
      <p:ext uri="{BB962C8B-B14F-4D97-AF65-F5344CB8AC3E}">
        <p14:creationId xmlns:p14="http://schemas.microsoft.com/office/powerpoint/2010/main" val="23993037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61502" y="1010335"/>
            <a:ext cx="5118019" cy="5346013"/>
          </a:xfrm>
        </p:spPr>
        <p:txBody>
          <a:bodyPr>
            <a:noAutofit/>
          </a:bodyPr>
          <a:lstStyle/>
          <a:p>
            <a:r>
              <a:rPr lang="en-US" sz="2000" dirty="0">
                <a:latin typeface="Aptos" panose="020B0004020202020204" pitchFamily="34" charset="0"/>
              </a:rPr>
              <a:t>Elimination of exemptions and concessions (referred to as policy gap) will lead to increase in the customs revenue. </a:t>
            </a:r>
            <a:r>
              <a:rPr lang="en-US" sz="2000" i="1" dirty="0">
                <a:latin typeface="Aptos" panose="020B0004020202020204" pitchFamily="34" charset="0"/>
              </a:rPr>
              <a:t>(Column 2)</a:t>
            </a:r>
          </a:p>
          <a:p>
            <a:r>
              <a:rPr lang="en-US" sz="2000" dirty="0">
                <a:latin typeface="Aptos" panose="020B0004020202020204" pitchFamily="34" charset="0"/>
              </a:rPr>
              <a:t>Withdrawal of regulatory duties and additional custom duties on the imports will: </a:t>
            </a:r>
          </a:p>
          <a:p>
            <a:pPr lvl="1"/>
            <a:r>
              <a:rPr lang="en-US" sz="2000" dirty="0">
                <a:latin typeface="Aptos" panose="020B0004020202020204" pitchFamily="34" charset="0"/>
              </a:rPr>
              <a:t>result in the reduction in customs revenue; </a:t>
            </a:r>
            <a:r>
              <a:rPr lang="en-US" sz="2000" i="1" dirty="0">
                <a:latin typeface="Aptos" panose="020B0004020202020204" pitchFamily="34" charset="0"/>
              </a:rPr>
              <a:t>(Column 1)</a:t>
            </a:r>
          </a:p>
          <a:p>
            <a:pPr lvl="1"/>
            <a:r>
              <a:rPr lang="en-US" sz="2000" dirty="0">
                <a:latin typeface="Aptos" panose="020B0004020202020204" pitchFamily="34" charset="0"/>
              </a:rPr>
              <a:t>decrease smuggling and mis-invoicing (referred to as compliance gap) as importers will be incentivized to use formal channels. </a:t>
            </a:r>
            <a:r>
              <a:rPr lang="en-US" sz="2000" i="1" dirty="0">
                <a:latin typeface="Aptos" panose="020B0004020202020204" pitchFamily="34" charset="0"/>
              </a:rPr>
              <a:t>(Column 3)</a:t>
            </a:r>
          </a:p>
          <a:p>
            <a:r>
              <a:rPr lang="en-US" sz="2000" dirty="0">
                <a:latin typeface="Aptos" panose="020B0004020202020204" pitchFamily="34" charset="0"/>
              </a:rPr>
              <a:t>Net gains, at a very conservative level, will be Rs17 billion in year 1. </a:t>
            </a:r>
            <a:r>
              <a:rPr lang="en-US" sz="2000" i="1" dirty="0">
                <a:latin typeface="Aptos" panose="020B0004020202020204" pitchFamily="34" charset="0"/>
              </a:rPr>
              <a:t>(Column 4)</a:t>
            </a:r>
            <a:r>
              <a:rPr lang="en-US" sz="2000" dirty="0">
                <a:latin typeface="Aptos" panose="020B0004020202020204" pitchFamily="34" charset="0"/>
              </a:rPr>
              <a:t>  </a:t>
            </a:r>
          </a:p>
          <a:p>
            <a:r>
              <a:rPr lang="en-US" sz="2000" dirty="0">
                <a:latin typeface="Aptos" panose="020B0004020202020204" pitchFamily="34" charset="0"/>
              </a:rPr>
              <a:t>Reforms will result in an overall growth in tax revenue. </a:t>
            </a:r>
            <a:r>
              <a:rPr lang="en-US" sz="2000" i="1" dirty="0">
                <a:latin typeface="Aptos" panose="020B0004020202020204" pitchFamily="34" charset="0"/>
              </a:rPr>
              <a:t>(Column 5)</a:t>
            </a:r>
          </a:p>
          <a:p>
            <a:endParaRPr lang="en-US" sz="2000" dirty="0">
              <a:latin typeface="Aptos" panose="020B0004020202020204" pitchFamily="34" charset="0"/>
            </a:endParaRPr>
          </a:p>
        </p:txBody>
      </p:sp>
      <p:sp>
        <p:nvSpPr>
          <p:cNvPr id="5" name="Slide Number Placeholder 4"/>
          <p:cNvSpPr>
            <a:spLocks noGrp="1"/>
          </p:cNvSpPr>
          <p:nvPr>
            <p:ph type="sldNum" idx="12"/>
          </p:nvPr>
        </p:nvSpPr>
        <p:spPr/>
        <p:txBody>
          <a:bodyPr/>
          <a:lstStyle/>
          <a:p>
            <a:fld id="{00000000-1234-1234-1234-123412341234}" type="slidenum">
              <a:rPr lang="en-US" smtClean="0"/>
              <a:pPr/>
              <a:t>8</a:t>
            </a:fld>
            <a:endParaRPr lang="en-US"/>
          </a:p>
        </p:txBody>
      </p:sp>
      <p:graphicFrame>
        <p:nvGraphicFramePr>
          <p:cNvPr id="7" name="Table 6"/>
          <p:cNvGraphicFramePr>
            <a:graphicFrameLocks noGrp="1"/>
          </p:cNvGraphicFramePr>
          <p:nvPr/>
        </p:nvGraphicFramePr>
        <p:xfrm>
          <a:off x="5379521" y="1010335"/>
          <a:ext cx="6590805" cy="3864909"/>
        </p:xfrm>
        <a:graphic>
          <a:graphicData uri="http://schemas.openxmlformats.org/drawingml/2006/table">
            <a:tbl>
              <a:tblPr>
                <a:tableStyleId>{616DA210-FB5B-4158-B5E0-FEB733F419BA}</a:tableStyleId>
              </a:tblPr>
              <a:tblGrid>
                <a:gridCol w="717468">
                  <a:extLst>
                    <a:ext uri="{9D8B030D-6E8A-4147-A177-3AD203B41FA5}">
                      <a16:colId xmlns:a16="http://schemas.microsoft.com/office/drawing/2014/main" val="2206046547"/>
                    </a:ext>
                  </a:extLst>
                </a:gridCol>
                <a:gridCol w="826972">
                  <a:extLst>
                    <a:ext uri="{9D8B030D-6E8A-4147-A177-3AD203B41FA5}">
                      <a16:colId xmlns:a16="http://schemas.microsoft.com/office/drawing/2014/main" val="131578035"/>
                    </a:ext>
                  </a:extLst>
                </a:gridCol>
                <a:gridCol w="1266081">
                  <a:extLst>
                    <a:ext uri="{9D8B030D-6E8A-4147-A177-3AD203B41FA5}">
                      <a16:colId xmlns:a16="http://schemas.microsoft.com/office/drawing/2014/main" val="1841996942"/>
                    </a:ext>
                  </a:extLst>
                </a:gridCol>
                <a:gridCol w="1315165">
                  <a:extLst>
                    <a:ext uri="{9D8B030D-6E8A-4147-A177-3AD203B41FA5}">
                      <a16:colId xmlns:a16="http://schemas.microsoft.com/office/drawing/2014/main" val="1869935400"/>
                    </a:ext>
                  </a:extLst>
                </a:gridCol>
                <a:gridCol w="1082307">
                  <a:extLst>
                    <a:ext uri="{9D8B030D-6E8A-4147-A177-3AD203B41FA5}">
                      <a16:colId xmlns:a16="http://schemas.microsoft.com/office/drawing/2014/main" val="198179229"/>
                    </a:ext>
                  </a:extLst>
                </a:gridCol>
                <a:gridCol w="1382812">
                  <a:extLst>
                    <a:ext uri="{9D8B030D-6E8A-4147-A177-3AD203B41FA5}">
                      <a16:colId xmlns:a16="http://schemas.microsoft.com/office/drawing/2014/main" val="3765643523"/>
                    </a:ext>
                  </a:extLst>
                </a:gridCol>
              </a:tblGrid>
              <a:tr h="928595">
                <a:tc>
                  <a:txBody>
                    <a:bodyPr/>
                    <a:lstStyle/>
                    <a:p>
                      <a:pPr algn="ctr" fontAlgn="b"/>
                      <a:r>
                        <a:rPr lang="en-US" sz="1600" b="1" u="none" strike="noStrike" dirty="0">
                          <a:effectLst/>
                        </a:rPr>
                        <a:t>Years</a:t>
                      </a:r>
                      <a:endParaRPr lang="en-US" sz="1600" b="1" i="0" u="none" strike="noStrike" dirty="0">
                        <a:solidFill>
                          <a:srgbClr val="000000"/>
                        </a:solidFill>
                        <a:effectLst/>
                        <a:latin typeface="Aptos" panose="020B0004020202020204" pitchFamily="34" charset="0"/>
                      </a:endParaRPr>
                    </a:p>
                  </a:txBody>
                  <a:tcPr marL="7620" marR="7620" marT="7620" marB="0" anchor="b"/>
                </a:tc>
                <a:tc>
                  <a:txBody>
                    <a:bodyPr/>
                    <a:lstStyle/>
                    <a:p>
                      <a:pPr algn="ctr" fontAlgn="b"/>
                      <a:r>
                        <a:rPr lang="en-US" sz="1600" b="1" u="none" strike="noStrike" dirty="0">
                          <a:effectLst/>
                        </a:rPr>
                        <a:t>Tariff Policy</a:t>
                      </a:r>
                      <a:endParaRPr lang="en-US" sz="1600" b="1" i="0" u="none" strike="noStrike" dirty="0">
                        <a:solidFill>
                          <a:srgbClr val="000000"/>
                        </a:solidFill>
                        <a:effectLst/>
                        <a:latin typeface="Aptos" panose="020B0004020202020204" pitchFamily="34" charset="0"/>
                      </a:endParaRPr>
                    </a:p>
                  </a:txBody>
                  <a:tcPr marL="7620" marR="7620" marT="7620" marB="0" anchor="b"/>
                </a:tc>
                <a:tc>
                  <a:txBody>
                    <a:bodyPr/>
                    <a:lstStyle/>
                    <a:p>
                      <a:pPr algn="ctr" fontAlgn="b"/>
                      <a:r>
                        <a:rPr lang="en-US" sz="1600" b="1" u="none" strike="noStrike" dirty="0">
                          <a:effectLst/>
                        </a:rPr>
                        <a:t>Policy Gap reduction</a:t>
                      </a:r>
                      <a:endParaRPr lang="en-US" sz="1600" b="1" i="0" u="none" strike="noStrike" dirty="0">
                        <a:solidFill>
                          <a:srgbClr val="000000"/>
                        </a:solidFill>
                        <a:effectLst/>
                        <a:latin typeface="Aptos" panose="020B0004020202020204" pitchFamily="34" charset="0"/>
                      </a:endParaRPr>
                    </a:p>
                  </a:txBody>
                  <a:tcPr marL="7620" marR="7620" marT="7620" marB="0" anchor="b"/>
                </a:tc>
                <a:tc>
                  <a:txBody>
                    <a:bodyPr/>
                    <a:lstStyle/>
                    <a:p>
                      <a:pPr algn="ctr" fontAlgn="b"/>
                      <a:r>
                        <a:rPr lang="en-US" sz="1600" b="1" u="none" strike="noStrike" dirty="0">
                          <a:effectLst/>
                        </a:rPr>
                        <a:t>Compliance Gap reduction</a:t>
                      </a:r>
                      <a:endParaRPr lang="en-US" sz="1600" b="1" i="0" u="none" strike="noStrike" dirty="0">
                        <a:solidFill>
                          <a:srgbClr val="000000"/>
                        </a:solidFill>
                        <a:effectLst/>
                        <a:latin typeface="Aptos" panose="020B0004020202020204" pitchFamily="34" charset="0"/>
                      </a:endParaRPr>
                    </a:p>
                  </a:txBody>
                  <a:tcPr marL="7620" marR="7620" marT="7620" marB="0" anchor="b"/>
                </a:tc>
                <a:tc>
                  <a:txBody>
                    <a:bodyPr/>
                    <a:lstStyle/>
                    <a:p>
                      <a:pPr algn="ctr" fontAlgn="b"/>
                      <a:r>
                        <a:rPr lang="en-US" sz="1600" b="1" u="none" strike="noStrike" dirty="0">
                          <a:effectLst/>
                        </a:rPr>
                        <a:t>Net Gains</a:t>
                      </a:r>
                      <a:endParaRPr lang="en-US" sz="1600" b="1" i="0" u="none" strike="noStrike" dirty="0">
                        <a:solidFill>
                          <a:srgbClr val="000000"/>
                        </a:solidFill>
                        <a:effectLst/>
                        <a:latin typeface="Aptos" panose="020B0004020202020204" pitchFamily="34" charset="0"/>
                      </a:endParaRPr>
                    </a:p>
                  </a:txBody>
                  <a:tcPr marL="7620" marR="7620" marT="7620" marB="0" anchor="b"/>
                </a:tc>
                <a:tc>
                  <a:txBody>
                    <a:bodyPr/>
                    <a:lstStyle/>
                    <a:p>
                      <a:pPr algn="ctr" fontAlgn="b"/>
                      <a:r>
                        <a:rPr lang="en-US" sz="1600" b="1" u="none" strike="noStrike" dirty="0">
                          <a:effectLst/>
                        </a:rPr>
                        <a:t>% of base Collection</a:t>
                      </a:r>
                      <a:endParaRPr lang="en-US" sz="1600" b="1" i="0" u="none" strike="noStrike" dirty="0">
                        <a:solidFill>
                          <a:srgbClr val="000000"/>
                        </a:solidFill>
                        <a:effectLst/>
                        <a:latin typeface="Aptos" panose="020B0004020202020204" pitchFamily="34" charset="0"/>
                      </a:endParaRPr>
                    </a:p>
                  </a:txBody>
                  <a:tcPr marL="7620" marR="7620" marT="7620" marB="0" anchor="b"/>
                </a:tc>
                <a:extLst>
                  <a:ext uri="{0D108BD9-81ED-4DB2-BD59-A6C34878D82A}">
                    <a16:rowId xmlns:a16="http://schemas.microsoft.com/office/drawing/2014/main" val="2393853977"/>
                  </a:ext>
                </a:extLst>
              </a:tr>
              <a:tr h="457926">
                <a:tc>
                  <a:txBody>
                    <a:bodyPr/>
                    <a:lstStyle/>
                    <a:p>
                      <a:pPr algn="ctr" fontAlgn="b"/>
                      <a:endParaRPr lang="en-US" sz="1600" b="1" i="0" u="none" strike="noStrike" dirty="0">
                        <a:solidFill>
                          <a:srgbClr val="000000"/>
                        </a:solidFill>
                        <a:effectLst/>
                        <a:latin typeface="Aptos" panose="020B0004020202020204" pitchFamily="34" charset="0"/>
                      </a:endParaRPr>
                    </a:p>
                  </a:txBody>
                  <a:tcPr marL="7620" marR="7620" marT="7620" marB="0" anchor="b"/>
                </a:tc>
                <a:tc>
                  <a:txBody>
                    <a:bodyPr/>
                    <a:lstStyle/>
                    <a:p>
                      <a:pPr algn="ctr" fontAlgn="b"/>
                      <a:r>
                        <a:rPr lang="en-US" sz="1600" b="1" i="0" u="none" strike="noStrike" dirty="0">
                          <a:solidFill>
                            <a:srgbClr val="000000"/>
                          </a:solidFill>
                          <a:effectLst/>
                          <a:latin typeface="Aptos" panose="020B0004020202020204" pitchFamily="34" charset="0"/>
                        </a:rPr>
                        <a:t>1</a:t>
                      </a:r>
                    </a:p>
                  </a:txBody>
                  <a:tcPr marL="7620" marR="7620" marT="7620" marB="0" anchor="b"/>
                </a:tc>
                <a:tc>
                  <a:txBody>
                    <a:bodyPr/>
                    <a:lstStyle/>
                    <a:p>
                      <a:pPr algn="ctr" fontAlgn="b"/>
                      <a:r>
                        <a:rPr lang="en-US" sz="1600" b="1" i="0" u="none" strike="noStrike" dirty="0">
                          <a:solidFill>
                            <a:srgbClr val="000000"/>
                          </a:solidFill>
                          <a:effectLst/>
                          <a:latin typeface="Aptos" panose="020B0004020202020204" pitchFamily="34" charset="0"/>
                        </a:rPr>
                        <a:t>2</a:t>
                      </a:r>
                    </a:p>
                  </a:txBody>
                  <a:tcPr marL="7620" marR="7620" marT="7620" marB="0" anchor="b"/>
                </a:tc>
                <a:tc>
                  <a:txBody>
                    <a:bodyPr/>
                    <a:lstStyle/>
                    <a:p>
                      <a:pPr algn="ctr" fontAlgn="b"/>
                      <a:r>
                        <a:rPr lang="en-US" sz="1600" b="1" i="0" u="none" strike="noStrike" dirty="0">
                          <a:solidFill>
                            <a:srgbClr val="000000"/>
                          </a:solidFill>
                          <a:effectLst/>
                          <a:latin typeface="Aptos" panose="020B0004020202020204" pitchFamily="34" charset="0"/>
                        </a:rPr>
                        <a:t>3</a:t>
                      </a:r>
                    </a:p>
                  </a:txBody>
                  <a:tcPr marL="7620" marR="7620" marT="7620" marB="0" anchor="b"/>
                </a:tc>
                <a:tc>
                  <a:txBody>
                    <a:bodyPr/>
                    <a:lstStyle/>
                    <a:p>
                      <a:pPr algn="ctr" fontAlgn="b"/>
                      <a:r>
                        <a:rPr lang="en-US" sz="1600" b="1" i="0" u="none" strike="noStrike" dirty="0">
                          <a:solidFill>
                            <a:srgbClr val="000000"/>
                          </a:solidFill>
                          <a:effectLst/>
                          <a:latin typeface="Aptos" panose="020B0004020202020204" pitchFamily="34" charset="0"/>
                        </a:rPr>
                        <a:t>4</a:t>
                      </a:r>
                    </a:p>
                  </a:txBody>
                  <a:tcPr marL="7620" marR="7620" marT="7620" marB="0" anchor="b"/>
                </a:tc>
                <a:tc>
                  <a:txBody>
                    <a:bodyPr/>
                    <a:lstStyle/>
                    <a:p>
                      <a:pPr algn="ctr" fontAlgn="b"/>
                      <a:r>
                        <a:rPr lang="en-US" sz="1600" b="1" i="0" u="none" strike="noStrike" dirty="0">
                          <a:solidFill>
                            <a:srgbClr val="000000"/>
                          </a:solidFill>
                          <a:effectLst/>
                          <a:latin typeface="Aptos" panose="020B0004020202020204" pitchFamily="34" charset="0"/>
                        </a:rPr>
                        <a:t>5</a:t>
                      </a:r>
                    </a:p>
                  </a:txBody>
                  <a:tcPr marL="7620" marR="7620" marT="7620" marB="0" anchor="b"/>
                </a:tc>
                <a:extLst>
                  <a:ext uri="{0D108BD9-81ED-4DB2-BD59-A6C34878D82A}">
                    <a16:rowId xmlns:a16="http://schemas.microsoft.com/office/drawing/2014/main" val="1942486162"/>
                  </a:ext>
                </a:extLst>
              </a:tr>
              <a:tr h="621198">
                <a:tc>
                  <a:txBody>
                    <a:bodyPr/>
                    <a:lstStyle/>
                    <a:p>
                      <a:pPr algn="ctr" fontAlgn="b"/>
                      <a:r>
                        <a:rPr lang="en-US" sz="1800" b="0" u="none" strike="noStrike" dirty="0">
                          <a:effectLst/>
                        </a:rPr>
                        <a:t>Year 1</a:t>
                      </a:r>
                      <a:endParaRPr lang="en-US" sz="1800" b="0" i="0" u="none" strike="noStrike" dirty="0">
                        <a:solidFill>
                          <a:srgbClr val="000000"/>
                        </a:solidFill>
                        <a:effectLst/>
                        <a:latin typeface="Aptos" panose="020B0004020202020204" pitchFamily="34" charset="0"/>
                      </a:endParaRPr>
                    </a:p>
                  </a:txBody>
                  <a:tcPr marL="7620" marR="7620" marT="7620" marB="0" anchor="b"/>
                </a:tc>
                <a:tc>
                  <a:txBody>
                    <a:bodyPr/>
                    <a:lstStyle/>
                    <a:p>
                      <a:pPr algn="ctr" fontAlgn="b"/>
                      <a:r>
                        <a:rPr lang="en-US" sz="1800" b="0" u="none" strike="noStrike" dirty="0">
                          <a:solidFill>
                            <a:srgbClr val="000000"/>
                          </a:solidFill>
                          <a:effectLst/>
                        </a:rPr>
                        <a:t>-258</a:t>
                      </a:r>
                      <a:endParaRPr lang="en-US" sz="1800" b="0" i="0" u="none" strike="noStrike" dirty="0">
                        <a:solidFill>
                          <a:srgbClr val="000000"/>
                        </a:solidFill>
                        <a:effectLst/>
                        <a:latin typeface="MS Sans Serif"/>
                      </a:endParaRPr>
                    </a:p>
                  </a:txBody>
                  <a:tcPr marL="7620" marR="7620" marT="7620" marB="0" anchor="b"/>
                </a:tc>
                <a:tc>
                  <a:txBody>
                    <a:bodyPr/>
                    <a:lstStyle/>
                    <a:p>
                      <a:pPr algn="ctr" fontAlgn="b"/>
                      <a:r>
                        <a:rPr lang="en-US" sz="1800" b="0" u="none" strike="noStrike" dirty="0">
                          <a:solidFill>
                            <a:srgbClr val="000000"/>
                          </a:solidFill>
                          <a:effectLst/>
                        </a:rPr>
                        <a:t>260</a:t>
                      </a:r>
                      <a:endParaRPr lang="en-US" sz="1800" b="0" i="0" u="none" strike="noStrike" dirty="0">
                        <a:solidFill>
                          <a:srgbClr val="000000"/>
                        </a:solidFill>
                        <a:effectLst/>
                        <a:latin typeface="MS Sans Serif"/>
                      </a:endParaRPr>
                    </a:p>
                  </a:txBody>
                  <a:tcPr marL="7620" marR="7620" marT="7620" marB="0" anchor="b"/>
                </a:tc>
                <a:tc>
                  <a:txBody>
                    <a:bodyPr/>
                    <a:lstStyle/>
                    <a:p>
                      <a:pPr algn="ctr" fontAlgn="b"/>
                      <a:r>
                        <a:rPr lang="en-US" sz="1800" b="0" u="none" strike="noStrike" dirty="0">
                          <a:solidFill>
                            <a:srgbClr val="000000"/>
                          </a:solidFill>
                          <a:effectLst/>
                        </a:rPr>
                        <a:t>15</a:t>
                      </a:r>
                      <a:endParaRPr lang="en-US" sz="1800" b="0" i="0" u="none" strike="noStrike" dirty="0">
                        <a:solidFill>
                          <a:srgbClr val="000000"/>
                        </a:solidFill>
                        <a:effectLst/>
                        <a:latin typeface="MS Sans Serif"/>
                      </a:endParaRPr>
                    </a:p>
                  </a:txBody>
                  <a:tcPr marL="7620" marR="7620" marT="7620" marB="0" anchor="b"/>
                </a:tc>
                <a:tc>
                  <a:txBody>
                    <a:bodyPr/>
                    <a:lstStyle/>
                    <a:p>
                      <a:pPr algn="ctr" fontAlgn="b"/>
                      <a:r>
                        <a:rPr lang="en-US" sz="1800" b="0" u="none" strike="noStrike" dirty="0">
                          <a:solidFill>
                            <a:srgbClr val="000000"/>
                          </a:solidFill>
                          <a:effectLst/>
                        </a:rPr>
                        <a:t>17</a:t>
                      </a:r>
                      <a:endParaRPr lang="en-US" sz="1800" b="0" i="0" u="none" strike="noStrike" dirty="0">
                        <a:solidFill>
                          <a:srgbClr val="000000"/>
                        </a:solidFill>
                        <a:effectLst/>
                        <a:latin typeface="MS Sans Serif"/>
                      </a:endParaRPr>
                    </a:p>
                  </a:txBody>
                  <a:tcPr marL="7620" marR="7620" marT="7620" marB="0" anchor="b"/>
                </a:tc>
                <a:tc>
                  <a:txBody>
                    <a:bodyPr/>
                    <a:lstStyle/>
                    <a:p>
                      <a:pPr algn="ctr" fontAlgn="b"/>
                      <a:r>
                        <a:rPr lang="en-US" sz="1800" b="0" u="none" strike="noStrike" dirty="0">
                          <a:solidFill>
                            <a:srgbClr val="000000"/>
                          </a:solidFill>
                          <a:effectLst/>
                        </a:rPr>
                        <a:t>3.4%</a:t>
                      </a:r>
                      <a:endParaRPr lang="en-US" sz="1800" b="0" i="0" u="none" strike="noStrike" dirty="0">
                        <a:solidFill>
                          <a:srgbClr val="000000"/>
                        </a:solidFill>
                        <a:effectLst/>
                        <a:latin typeface="MS Sans Serif"/>
                      </a:endParaRPr>
                    </a:p>
                  </a:txBody>
                  <a:tcPr marL="7620" marR="7620" marT="7620" marB="0" anchor="b"/>
                </a:tc>
                <a:extLst>
                  <a:ext uri="{0D108BD9-81ED-4DB2-BD59-A6C34878D82A}">
                    <a16:rowId xmlns:a16="http://schemas.microsoft.com/office/drawing/2014/main" val="3467505737"/>
                  </a:ext>
                </a:extLst>
              </a:tr>
              <a:tr h="928595">
                <a:tc>
                  <a:txBody>
                    <a:bodyPr/>
                    <a:lstStyle/>
                    <a:p>
                      <a:pPr algn="ctr" fontAlgn="b"/>
                      <a:r>
                        <a:rPr lang="en-US" sz="1800" b="0" u="none" strike="noStrike" dirty="0">
                          <a:effectLst/>
                        </a:rPr>
                        <a:t>Year 2</a:t>
                      </a:r>
                      <a:endParaRPr lang="en-US" sz="1800" b="0" i="0" u="none" strike="noStrike" dirty="0">
                        <a:solidFill>
                          <a:srgbClr val="000000"/>
                        </a:solidFill>
                        <a:effectLst/>
                        <a:latin typeface="Aptos" panose="020B0004020202020204" pitchFamily="34" charset="0"/>
                      </a:endParaRPr>
                    </a:p>
                  </a:txBody>
                  <a:tcPr marL="7620" marR="7620" marT="7620" marB="0" anchor="b"/>
                </a:tc>
                <a:tc>
                  <a:txBody>
                    <a:bodyPr/>
                    <a:lstStyle/>
                    <a:p>
                      <a:pPr algn="ctr" fontAlgn="b"/>
                      <a:r>
                        <a:rPr lang="en-US" sz="1800" b="0" u="none" strike="noStrike" dirty="0">
                          <a:solidFill>
                            <a:srgbClr val="000000"/>
                          </a:solidFill>
                          <a:effectLst/>
                        </a:rPr>
                        <a:t>-193</a:t>
                      </a:r>
                      <a:endParaRPr lang="en-US" sz="1800" b="0" i="0" u="none" strike="noStrike" dirty="0">
                        <a:solidFill>
                          <a:srgbClr val="000000"/>
                        </a:solidFill>
                        <a:effectLst/>
                        <a:latin typeface="MS Sans Serif"/>
                      </a:endParaRPr>
                    </a:p>
                  </a:txBody>
                  <a:tcPr marL="7620" marR="7620" marT="7620" marB="0" anchor="b"/>
                </a:tc>
                <a:tc>
                  <a:txBody>
                    <a:bodyPr/>
                    <a:lstStyle/>
                    <a:p>
                      <a:pPr algn="ctr" fontAlgn="b"/>
                      <a:r>
                        <a:rPr lang="en-US" sz="1800" b="0" u="none" strike="noStrike" dirty="0">
                          <a:solidFill>
                            <a:srgbClr val="000000"/>
                          </a:solidFill>
                          <a:effectLst/>
                        </a:rPr>
                        <a:t>287</a:t>
                      </a:r>
                      <a:endParaRPr lang="en-US" sz="1800" b="0" i="0" u="none" strike="noStrike" dirty="0">
                        <a:solidFill>
                          <a:srgbClr val="000000"/>
                        </a:solidFill>
                        <a:effectLst/>
                        <a:latin typeface="MS Sans Serif"/>
                      </a:endParaRPr>
                    </a:p>
                  </a:txBody>
                  <a:tcPr marL="7620" marR="7620" marT="7620" marB="0" anchor="b"/>
                </a:tc>
                <a:tc>
                  <a:txBody>
                    <a:bodyPr/>
                    <a:lstStyle/>
                    <a:p>
                      <a:pPr algn="ctr" fontAlgn="b"/>
                      <a:r>
                        <a:rPr lang="en-US" sz="1800" b="0" u="none" strike="noStrike" dirty="0">
                          <a:solidFill>
                            <a:srgbClr val="000000"/>
                          </a:solidFill>
                          <a:effectLst/>
                        </a:rPr>
                        <a:t>16</a:t>
                      </a:r>
                      <a:endParaRPr lang="en-US" sz="1800" b="0" i="0" u="none" strike="noStrike" dirty="0">
                        <a:solidFill>
                          <a:srgbClr val="000000"/>
                        </a:solidFill>
                        <a:effectLst/>
                        <a:latin typeface="MS Sans Serif"/>
                      </a:endParaRPr>
                    </a:p>
                  </a:txBody>
                  <a:tcPr marL="7620" marR="7620" marT="7620" marB="0" anchor="b"/>
                </a:tc>
                <a:tc>
                  <a:txBody>
                    <a:bodyPr/>
                    <a:lstStyle/>
                    <a:p>
                      <a:pPr algn="ctr" fontAlgn="b"/>
                      <a:r>
                        <a:rPr lang="en-US" sz="1800" b="0" u="none" strike="noStrike" dirty="0">
                          <a:solidFill>
                            <a:srgbClr val="000000"/>
                          </a:solidFill>
                          <a:effectLst/>
                        </a:rPr>
                        <a:t>109</a:t>
                      </a:r>
                      <a:endParaRPr lang="en-US" sz="1800" b="0" i="0" u="none" strike="noStrike" dirty="0">
                        <a:solidFill>
                          <a:srgbClr val="000000"/>
                        </a:solidFill>
                        <a:effectLst/>
                        <a:latin typeface="MS Sans Serif"/>
                      </a:endParaRPr>
                    </a:p>
                  </a:txBody>
                  <a:tcPr marL="7620" marR="7620" marT="7620" marB="0" anchor="b"/>
                </a:tc>
                <a:tc>
                  <a:txBody>
                    <a:bodyPr/>
                    <a:lstStyle/>
                    <a:p>
                      <a:pPr algn="ctr" fontAlgn="b"/>
                      <a:r>
                        <a:rPr lang="en-US" sz="1800" b="0" u="none" strike="noStrike" dirty="0">
                          <a:solidFill>
                            <a:srgbClr val="000000"/>
                          </a:solidFill>
                          <a:effectLst/>
                        </a:rPr>
                        <a:t>21.2%</a:t>
                      </a:r>
                      <a:endParaRPr lang="en-US" sz="1800" b="0" i="0" u="none" strike="noStrike" dirty="0">
                        <a:solidFill>
                          <a:srgbClr val="000000"/>
                        </a:solidFill>
                        <a:effectLst/>
                        <a:latin typeface="MS Sans Serif"/>
                      </a:endParaRPr>
                    </a:p>
                  </a:txBody>
                  <a:tcPr marL="7620" marR="7620" marT="7620" marB="0" anchor="b"/>
                </a:tc>
                <a:extLst>
                  <a:ext uri="{0D108BD9-81ED-4DB2-BD59-A6C34878D82A}">
                    <a16:rowId xmlns:a16="http://schemas.microsoft.com/office/drawing/2014/main" val="3541860108"/>
                  </a:ext>
                </a:extLst>
              </a:tr>
              <a:tr h="928595">
                <a:tc>
                  <a:txBody>
                    <a:bodyPr/>
                    <a:lstStyle/>
                    <a:p>
                      <a:pPr algn="ctr" fontAlgn="b"/>
                      <a:r>
                        <a:rPr lang="en-US" sz="1800" b="0" u="none" strike="noStrike" dirty="0">
                          <a:effectLst/>
                        </a:rPr>
                        <a:t>Year 3</a:t>
                      </a:r>
                      <a:endParaRPr lang="en-US" sz="1800" b="0" i="0" u="none" strike="noStrike" dirty="0">
                        <a:solidFill>
                          <a:srgbClr val="000000"/>
                        </a:solidFill>
                        <a:effectLst/>
                        <a:latin typeface="Aptos" panose="020B0004020202020204" pitchFamily="34" charset="0"/>
                      </a:endParaRPr>
                    </a:p>
                  </a:txBody>
                  <a:tcPr marL="7620" marR="7620" marT="7620" marB="0" anchor="b"/>
                </a:tc>
                <a:tc>
                  <a:txBody>
                    <a:bodyPr/>
                    <a:lstStyle/>
                    <a:p>
                      <a:pPr algn="ctr" fontAlgn="b"/>
                      <a:r>
                        <a:rPr lang="en-US" sz="1800" b="0" u="none" strike="noStrike" dirty="0">
                          <a:solidFill>
                            <a:srgbClr val="000000"/>
                          </a:solidFill>
                          <a:effectLst/>
                        </a:rPr>
                        <a:t>-145</a:t>
                      </a:r>
                      <a:endParaRPr lang="en-US" sz="1800" b="0" i="0" u="none" strike="noStrike" dirty="0">
                        <a:solidFill>
                          <a:srgbClr val="000000"/>
                        </a:solidFill>
                        <a:effectLst/>
                        <a:latin typeface="MS Sans Serif"/>
                      </a:endParaRPr>
                    </a:p>
                  </a:txBody>
                  <a:tcPr marL="7620" marR="7620" marT="7620" marB="0" anchor="b"/>
                </a:tc>
                <a:tc>
                  <a:txBody>
                    <a:bodyPr/>
                    <a:lstStyle/>
                    <a:p>
                      <a:pPr algn="ctr" fontAlgn="b"/>
                      <a:r>
                        <a:rPr lang="en-US" sz="1800" b="0" u="none" strike="noStrike" dirty="0">
                          <a:solidFill>
                            <a:srgbClr val="000000"/>
                          </a:solidFill>
                          <a:effectLst/>
                        </a:rPr>
                        <a:t>315</a:t>
                      </a:r>
                      <a:endParaRPr lang="en-US" sz="1800" b="0" i="0" u="none" strike="noStrike" dirty="0">
                        <a:solidFill>
                          <a:srgbClr val="000000"/>
                        </a:solidFill>
                        <a:effectLst/>
                        <a:latin typeface="MS Sans Serif"/>
                      </a:endParaRPr>
                    </a:p>
                  </a:txBody>
                  <a:tcPr marL="7620" marR="7620" marT="7620" marB="0" anchor="b"/>
                </a:tc>
                <a:tc>
                  <a:txBody>
                    <a:bodyPr/>
                    <a:lstStyle/>
                    <a:p>
                      <a:pPr algn="ctr" fontAlgn="b"/>
                      <a:r>
                        <a:rPr lang="en-US" sz="1800" b="0" u="none" strike="noStrike" dirty="0">
                          <a:solidFill>
                            <a:srgbClr val="000000"/>
                          </a:solidFill>
                          <a:effectLst/>
                        </a:rPr>
                        <a:t>18</a:t>
                      </a:r>
                      <a:endParaRPr lang="en-US" sz="1800" b="0" i="0" u="none" strike="noStrike" dirty="0">
                        <a:solidFill>
                          <a:srgbClr val="000000"/>
                        </a:solidFill>
                        <a:effectLst/>
                        <a:latin typeface="MS Sans Serif"/>
                      </a:endParaRPr>
                    </a:p>
                  </a:txBody>
                  <a:tcPr marL="7620" marR="7620" marT="7620" marB="0" anchor="b"/>
                </a:tc>
                <a:tc>
                  <a:txBody>
                    <a:bodyPr/>
                    <a:lstStyle/>
                    <a:p>
                      <a:pPr algn="ctr" fontAlgn="b"/>
                      <a:r>
                        <a:rPr lang="en-US" sz="1800" b="0" u="none" strike="noStrike" dirty="0">
                          <a:solidFill>
                            <a:srgbClr val="000000"/>
                          </a:solidFill>
                          <a:effectLst/>
                        </a:rPr>
                        <a:t>188</a:t>
                      </a:r>
                      <a:endParaRPr lang="en-US" sz="1800" b="0" i="0" u="none" strike="noStrike" dirty="0">
                        <a:solidFill>
                          <a:srgbClr val="000000"/>
                        </a:solidFill>
                        <a:effectLst/>
                        <a:latin typeface="MS Sans Serif"/>
                      </a:endParaRPr>
                    </a:p>
                  </a:txBody>
                  <a:tcPr marL="7620" marR="7620" marT="7620" marB="0" anchor="b"/>
                </a:tc>
                <a:tc>
                  <a:txBody>
                    <a:bodyPr/>
                    <a:lstStyle/>
                    <a:p>
                      <a:pPr algn="ctr" fontAlgn="b"/>
                      <a:r>
                        <a:rPr lang="en-US" sz="1800" b="0" u="none" strike="noStrike" dirty="0">
                          <a:solidFill>
                            <a:srgbClr val="000000"/>
                          </a:solidFill>
                          <a:effectLst/>
                        </a:rPr>
                        <a:t>36.5%</a:t>
                      </a:r>
                      <a:endParaRPr lang="en-US" sz="1800" b="0" i="0" u="none" strike="noStrike" dirty="0">
                        <a:solidFill>
                          <a:srgbClr val="000000"/>
                        </a:solidFill>
                        <a:effectLst/>
                        <a:latin typeface="MS Sans Serif"/>
                      </a:endParaRPr>
                    </a:p>
                  </a:txBody>
                  <a:tcPr marL="7620" marR="7620" marT="7620" marB="0" anchor="b"/>
                </a:tc>
                <a:extLst>
                  <a:ext uri="{0D108BD9-81ED-4DB2-BD59-A6C34878D82A}">
                    <a16:rowId xmlns:a16="http://schemas.microsoft.com/office/drawing/2014/main" val="2905375762"/>
                  </a:ext>
                </a:extLst>
              </a:tr>
            </a:tbl>
          </a:graphicData>
        </a:graphic>
      </p:graphicFrame>
      <p:sp>
        <p:nvSpPr>
          <p:cNvPr id="8" name="Footer Placeholder 3">
            <a:extLst>
              <a:ext uri="{FF2B5EF4-FFF2-40B4-BE49-F238E27FC236}">
                <a16:creationId xmlns:a16="http://schemas.microsoft.com/office/drawing/2014/main" id="{0F2FCE65-9BDD-A413-CEDE-E033A0811A08}"/>
              </a:ext>
            </a:extLst>
          </p:cNvPr>
          <p:cNvSpPr>
            <a:spLocks noGrp="1"/>
          </p:cNvSpPr>
          <p:nvPr>
            <p:ph type="ftr" sz="quarter" idx="11"/>
          </p:nvPr>
        </p:nvSpPr>
        <p:spPr>
          <a:xfrm>
            <a:off x="4038600" y="6347522"/>
            <a:ext cx="4114800" cy="365125"/>
          </a:xfrm>
        </p:spPr>
        <p:txBody>
          <a:bodyPr/>
          <a:lstStyle/>
          <a:p>
            <a:r>
              <a:rPr lang="en-US" dirty="0"/>
              <a:t>PIDE-PRIME TAX COMMISSION</a:t>
            </a:r>
          </a:p>
          <a:p>
            <a:r>
              <a:rPr lang="en-US" dirty="0"/>
              <a:t> TAXATION REFORMS: REVENUE WITH GROWTH</a:t>
            </a:r>
            <a:endParaRPr lang="en-MY" dirty="0"/>
          </a:p>
        </p:txBody>
      </p:sp>
      <p:sp>
        <p:nvSpPr>
          <p:cNvPr id="2" name="Title 1">
            <a:extLst>
              <a:ext uri="{FF2B5EF4-FFF2-40B4-BE49-F238E27FC236}">
                <a16:creationId xmlns:a16="http://schemas.microsoft.com/office/drawing/2014/main" id="{3F2FBC32-AE8A-EDA2-1526-EBBBD848B0D4}"/>
              </a:ext>
            </a:extLst>
          </p:cNvPr>
          <p:cNvSpPr>
            <a:spLocks noGrp="1"/>
          </p:cNvSpPr>
          <p:nvPr>
            <p:ph type="title"/>
          </p:nvPr>
        </p:nvSpPr>
        <p:spPr>
          <a:xfrm>
            <a:off x="457201" y="43023"/>
            <a:ext cx="11263744" cy="835752"/>
          </a:xfrm>
        </p:spPr>
        <p:txBody>
          <a:bodyPr>
            <a:normAutofit/>
          </a:bodyPr>
          <a:lstStyle/>
          <a:p>
            <a:r>
              <a:rPr lang="en-MY" sz="3200" b="1" dirty="0">
                <a:solidFill>
                  <a:srgbClr val="FF0000"/>
                </a:solidFill>
                <a:latin typeface="Aptos Display" panose="020B0004020202020204" pitchFamily="34" charset="0"/>
              </a:rPr>
              <a:t>Additional revenue from removing ACDs and RDs and exemptions</a:t>
            </a:r>
            <a:endParaRPr lang="en-US" sz="3200" dirty="0">
              <a:solidFill>
                <a:srgbClr val="FF0000"/>
              </a:solidFill>
              <a:latin typeface="Aptos Display" panose="020B0004020202020204" pitchFamily="34" charset="0"/>
            </a:endParaRPr>
          </a:p>
        </p:txBody>
      </p:sp>
      <p:sp>
        <p:nvSpPr>
          <p:cNvPr id="4" name="TextBox 3">
            <a:extLst>
              <a:ext uri="{FF2B5EF4-FFF2-40B4-BE49-F238E27FC236}">
                <a16:creationId xmlns:a16="http://schemas.microsoft.com/office/drawing/2014/main" id="{20F61239-CDE3-180F-B40F-5C93036BE672}"/>
              </a:ext>
            </a:extLst>
          </p:cNvPr>
          <p:cNvSpPr txBox="1"/>
          <p:nvPr/>
        </p:nvSpPr>
        <p:spPr>
          <a:xfrm>
            <a:off x="5379521" y="5015633"/>
            <a:ext cx="6341424" cy="1200329"/>
          </a:xfrm>
          <a:prstGeom prst="rect">
            <a:avLst/>
          </a:prstGeom>
          <a:noFill/>
        </p:spPr>
        <p:txBody>
          <a:bodyPr wrap="square" rtlCol="0">
            <a:spAutoFit/>
          </a:bodyPr>
          <a:lstStyle/>
          <a:p>
            <a:r>
              <a:rPr lang="en-MY" sz="1800" b="1" dirty="0">
                <a:latin typeface="Aptos Display" panose="020B0004020202020204" pitchFamily="34" charset="0"/>
              </a:rPr>
              <a:t>(Rs billion) </a:t>
            </a:r>
            <a:r>
              <a:rPr lang="en-US" sz="1800" i="1" dirty="0"/>
              <a:t>Additional revenue from  adjustments in the policy gaps (assuming 40% reduction) and compliance side (assuming 30% reduction).</a:t>
            </a:r>
          </a:p>
          <a:p>
            <a:r>
              <a:rPr lang="en-US" i="1" dirty="0"/>
              <a:t>A</a:t>
            </a:r>
            <a:r>
              <a:rPr lang="en-US" sz="1800" i="1" dirty="0"/>
              <a:t>dditional revenue is expected to be much higher over time.</a:t>
            </a:r>
          </a:p>
        </p:txBody>
      </p:sp>
    </p:spTree>
    <p:extLst>
      <p:ext uri="{BB962C8B-B14F-4D97-AF65-F5344CB8AC3E}">
        <p14:creationId xmlns:p14="http://schemas.microsoft.com/office/powerpoint/2010/main" val="3223040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GST</a:t>
            </a:r>
          </a:p>
        </p:txBody>
      </p:sp>
      <p:sp>
        <p:nvSpPr>
          <p:cNvPr id="7" name="Subtitle 6">
            <a:extLst>
              <a:ext uri="{FF2B5EF4-FFF2-40B4-BE49-F238E27FC236}">
                <a16:creationId xmlns:a16="http://schemas.microsoft.com/office/drawing/2014/main" id="{98FFA211-09C9-62E4-92B3-4B55E0B55675}"/>
              </a:ext>
            </a:extLst>
          </p:cNvPr>
          <p:cNvSpPr>
            <a:spLocks noGrp="1"/>
          </p:cNvSpPr>
          <p:nvPr>
            <p:ph type="subTitle" idx="1"/>
          </p:nvPr>
        </p:nvSpPr>
        <p:spPr/>
        <p:txBody>
          <a:bodyPr/>
          <a:lstStyle/>
          <a:p>
            <a:r>
              <a:rPr lang="en-US" dirty="0"/>
              <a:t>Should be the main revenue collection instrument </a:t>
            </a:r>
          </a:p>
          <a:p>
            <a:r>
              <a:rPr lang="en-US" dirty="0"/>
              <a:t>Establish it, Evolve it </a:t>
            </a:r>
          </a:p>
          <a:p>
            <a:r>
              <a:rPr lang="en-US" dirty="0"/>
              <a:t>Digitization and automation will improve it </a:t>
            </a:r>
          </a:p>
          <a:p>
            <a:endParaRPr lang="en-US" dirty="0"/>
          </a:p>
        </p:txBody>
      </p:sp>
      <p:sp>
        <p:nvSpPr>
          <p:cNvPr id="5" name="Footer Placeholder 4"/>
          <p:cNvSpPr>
            <a:spLocks noGrp="1"/>
          </p:cNvSpPr>
          <p:nvPr>
            <p:ph type="ftr" sz="quarter" idx="11"/>
          </p:nvPr>
        </p:nvSpPr>
        <p:spPr/>
        <p:txBody>
          <a:bodyPr/>
          <a:lstStyle/>
          <a:p>
            <a:r>
              <a:rPr lang="en-US"/>
              <a:t>PIDE-PRIME TAX COMMISSION- TAXATION REFORMS: REVENUE WITH GROWTH</a:t>
            </a:r>
            <a:endParaRPr lang="en-MY"/>
          </a:p>
        </p:txBody>
      </p:sp>
      <p:sp>
        <p:nvSpPr>
          <p:cNvPr id="6" name="Slide Number Placeholder 5"/>
          <p:cNvSpPr>
            <a:spLocks noGrp="1"/>
          </p:cNvSpPr>
          <p:nvPr>
            <p:ph type="sldNum" sz="quarter" idx="12"/>
          </p:nvPr>
        </p:nvSpPr>
        <p:spPr/>
        <p:txBody>
          <a:bodyPr/>
          <a:lstStyle/>
          <a:p>
            <a:fld id="{8F70B212-7167-4CA9-9DEF-CA7FA42262B8}" type="slidenum">
              <a:rPr lang="en-MY" smtClean="0"/>
              <a:t>9</a:t>
            </a:fld>
            <a:endParaRPr lang="en-MY"/>
          </a:p>
        </p:txBody>
      </p:sp>
    </p:spTree>
    <p:extLst>
      <p:ext uri="{BB962C8B-B14F-4D97-AF65-F5344CB8AC3E}">
        <p14:creationId xmlns:p14="http://schemas.microsoft.com/office/powerpoint/2010/main" val="2806795983"/>
      </p:ext>
    </p:extLst>
  </p:cSld>
  <p:clrMapOvr>
    <a:masterClrMapping/>
  </p:clrMapOvr>
</p:sld>
</file>

<file path=ppt/theme/theme1.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Office 2013 - 2022 Theme</Template>
  <TotalTime>32643</TotalTime>
  <Words>3246</Words>
  <Application>Microsoft Office PowerPoint</Application>
  <PresentationFormat>Widescreen</PresentationFormat>
  <Paragraphs>533</Paragraphs>
  <Slides>38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38</vt:i4>
      </vt:variant>
    </vt:vector>
  </HeadingPairs>
  <TitlesOfParts>
    <vt:vector size="47" baseType="lpstr">
      <vt:lpstr>Aptos</vt:lpstr>
      <vt:lpstr>Aptos Display</vt:lpstr>
      <vt:lpstr>Arial</vt:lpstr>
      <vt:lpstr>Calibri</vt:lpstr>
      <vt:lpstr>Calibri Light</vt:lpstr>
      <vt:lpstr>MS Sans Serif</vt:lpstr>
      <vt:lpstr>Tahoma</vt:lpstr>
      <vt:lpstr>Times New Roman</vt:lpstr>
      <vt:lpstr>Office 2013 - 2022 Theme</vt:lpstr>
      <vt:lpstr>TAX REFORMS REVENUE WITH GROWTH</vt:lpstr>
      <vt:lpstr>Customs and tariffs </vt:lpstr>
      <vt:lpstr>PowerPoint Presentation</vt:lpstr>
      <vt:lpstr>Historical Snapshot: Pakistan’s Tariff and Custom Revenue:  Gradual decline in custom tariff leads to exponential increase in custom revenue </vt:lpstr>
      <vt:lpstr>Vietnam’s Tariff reduction increases revenues</vt:lpstr>
      <vt:lpstr>Customs Duty Tax Expenditures (Policy Gap) 2006-22</vt:lpstr>
      <vt:lpstr>CUSTOMS TARIFF REFORMS</vt:lpstr>
      <vt:lpstr>Additional revenue from removing ACDs and RDs and exemptions</vt:lpstr>
      <vt:lpstr>GST</vt:lpstr>
      <vt:lpstr>GST rates should be considered   </vt:lpstr>
      <vt:lpstr>Road Map for VAT(Derived from Political Economy of Tax and Digital Transformations in Pakistan, by EHTISHAM AHMAD, Special Invited Lecture, The PDR, 2024).</vt:lpstr>
      <vt:lpstr>Road Map for VAT(Derived from Political Economy of Tax and Digital Transformations in Pakistan, by EHTISHAM AHMAD, Special Invited Lecture, The PDR, 2024)</vt:lpstr>
      <vt:lpstr>GENERAL SALES TAX REFORMS</vt:lpstr>
      <vt:lpstr>GST Reforms to result in Rs. 790 billion of additional revenue in year 1 </vt:lpstr>
      <vt:lpstr>Income Tax</vt:lpstr>
      <vt:lpstr>Income Tax Expenditures FY 2006-22</vt:lpstr>
      <vt:lpstr>Proposed Income Tax Slabs</vt:lpstr>
      <vt:lpstr>Proposed slabs merge salaried with individuals/AoP and are more progressive</vt:lpstr>
      <vt:lpstr>Benefits from Direct Tax Reforms </vt:lpstr>
      <vt:lpstr>Personal Income Tax under different heads to be merged </vt:lpstr>
      <vt:lpstr>Direct Tax Reforms to result in higher tax revenue </vt:lpstr>
      <vt:lpstr>Advance tax collection will increase </vt:lpstr>
      <vt:lpstr>FED</vt:lpstr>
      <vt:lpstr>PowerPoint Presentation</vt:lpstr>
      <vt:lpstr>Withholding income tax system functions as an indirect tax </vt:lpstr>
      <vt:lpstr>Withholding Tax</vt:lpstr>
      <vt:lpstr>REDUCE RELIANCE ON WITHHOLDING TAXES </vt:lpstr>
      <vt:lpstr>REFORMING WITHHOLDING TAXES </vt:lpstr>
      <vt:lpstr>Non-income/Transaction base for WHT</vt:lpstr>
      <vt:lpstr>TAX EXEMPTIONS—BIGGEST PROBLEM DISTORTS TAXATION, KILLS PARKET THIS MUST STOP </vt:lpstr>
      <vt:lpstr> CAPITAL GAINS TAX REFORMS </vt:lpstr>
      <vt:lpstr> CAPITAL GAINS TAX REFORMS </vt:lpstr>
      <vt:lpstr>Capital Gains tax Reforms: Revenue Implications</vt:lpstr>
      <vt:lpstr>TAX ADMINISTRATION REFORMS (1/2)</vt:lpstr>
      <vt:lpstr>TAX ADMINISTRATION REFORMS (2/2)</vt:lpstr>
      <vt:lpstr>The Numbers </vt:lpstr>
      <vt:lpstr>Tax rationalizations to yield Rs 4 trillion in first three years</vt:lpstr>
      <vt:lpstr>Sources of data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TAXATION REFORMS   REVENUE WITH GROWTH</dc:title>
  <dc:creator>Ali Salman</dc:creator>
  <cp:lastModifiedBy>DELL-5</cp:lastModifiedBy>
  <cp:revision>145</cp:revision>
  <dcterms:created xsi:type="dcterms:W3CDTF">2024-04-03T19:07:30Z</dcterms:created>
  <dcterms:modified xsi:type="dcterms:W3CDTF">2024-11-13T23:45:49Z</dcterms:modified>
</cp:coreProperties>
</file>