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987F24-C48D-4406-AF3B-4D8FF2267D83}">
          <p14:sldIdLst>
            <p14:sldId id="256"/>
            <p14:sldId id="257"/>
            <p14:sldId id="258"/>
            <p14:sldId id="259"/>
          </p14:sldIdLst>
        </p14:section>
        <p14:section name="Untitled Section" id="{16928084-7D56-450B-B57B-4C27D274C231}">
          <p14:sldIdLst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36" y="78"/>
      </p:cViewPr>
      <p:guideLst>
        <p:guide orient="horz" pos="2328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06DDD-9551-45C5-AC57-84F850125C5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B1CEC-7DFB-406B-9F72-DB3D44336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9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AB1CEC-7DFB-406B-9F72-DB3D44336A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8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23ACD-C96C-19B4-ED33-AD0426189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726A6-3E95-167F-438D-40BC76815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9BBB7-6FC4-147E-57E9-B579035F2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6E2B-52E0-48D7-BD09-BC6DB5E57A66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E0010-AEFE-1079-37AC-4C9D5A0A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5E154-49D9-B0DE-FA57-AEBCDF1AB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7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A42DB-C0FC-183E-F3D1-AC12446F8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FE45D-3130-810E-7A02-19BB155D1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D2AA5-2308-C51C-D23C-E34231306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D39A-CA76-4AD5-97F0-85185074B110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A6861-31D1-52B0-1BFF-6DA94E664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1FDEB-FEA7-072E-2CF3-ADB16269B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1C700F-D3ED-E0AE-1F73-F5E304C80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B5ED5-0DD8-DA39-65CF-D22FE3E1A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04C56-2917-922B-3C10-F9D9F86BC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0F2F-97AE-4F06-AFBF-5773B2F1AD58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35A28-62EF-6FC5-05D3-1DDCF4ED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4A54C-0B48-50C7-933F-850772EF9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7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1C648-C897-5B7C-E690-2F4D5D08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CF072-DCC9-5D75-24B4-502021E50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9AB56-B897-C10B-A9D7-3E5A2F11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BA4E-60DE-4241-B865-4F7E3AE2295F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B13C1-3D05-3DB2-0D95-2E4A5507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59730-942E-5F16-EB1C-ACC3F1377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0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90F47-FE88-FB2A-F140-99F740017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1835D-2D9C-237F-47AF-DEC48E632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4861D-0B12-9112-CE26-D54CD743B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45E0-512E-4898-9213-F80B16ED3601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01960-8DBA-A65C-AC44-83B11B068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FFCB9-FB61-B205-A3CE-B8064B481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2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07030-FD67-665C-F124-DAE51C5D9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CBAE4-F9A9-9682-F792-C7D6ECD34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47547-02E4-A2A1-A0F7-309FE4070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1ADB3-AC51-DCC3-9394-80229D94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852A-4B60-4FC1-B38B-650543A71F19}" type="datetime1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C8976-0C2C-C539-ABA0-21A9C163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E11B3-E12F-1C01-7D24-8EBE2DAB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9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422B0-606C-43D9-03FB-00E23CAF3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04B4F-2005-4016-F7B5-BBF37B99F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A703BA-E76B-26DC-016B-7413A59CE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6315D9-2D95-DDF0-7128-E6F868D19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AB3580-4324-C79E-9943-AE55DB84DC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58C3F-F5AB-316D-51A7-F850A905D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C5A0-C866-43A3-94E6-68A833039485}" type="datetime1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4D1194-CC88-A89F-DB6F-0CAA8E7A7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AD79D7-8AE9-792A-4A61-5A5053C01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5860-FFE4-31D3-6FB9-BA7AD13B0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1EAF76-7A5D-FC33-E0FC-BC37504B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ECB12-C010-4B2B-B4C2-C730243252F1}" type="datetime1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40054-CA57-B607-796F-2891FAD4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F2363-D1C9-3963-103E-324C1FCB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5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DA8544-E7FA-7257-7505-210BDC462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C254-D997-47EF-86CC-458DBC2BCE61}" type="datetime1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C07B16-B595-8BB5-87E7-39F8A8253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12537-8B47-FE6F-BB7F-55EC46F7D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91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D4009-3C93-1D60-B935-7F9B899A1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7AADE-7708-9113-12BD-D95E3F60D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68379-C5FC-3595-2EFE-2D177EE15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53CC7-42AA-E037-7C94-28BAFA4AC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7D7C-F80F-41D6-A260-EC0CA5551E6F}" type="datetime1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D7692-DF2A-B5FB-F33E-E345C920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E7691-F2F9-6ABB-C3C9-F90DDCA8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947F1-5464-DC48-C1CF-C01D95D21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9FED2A-363E-D680-18E4-5345F67D2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7F0F3-E9A3-1DA8-1247-7C88B57F7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C93F0-D881-2F00-7FC4-89AADFC8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FC07-2537-47E8-B288-1DEAEFCAF457}" type="datetime1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B8CA7-1B52-3524-2D3A-CFE81490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7CEAE-02E3-B0C2-3FEE-89D125DD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3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B23BB5-0E9B-49D2-6731-88ACEF9EF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737DF-4D25-0734-3D3C-2A82479D2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0EF8B-3194-00C8-5ABF-D0161890B7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FFC349-DC77-43FD-98B0-FE0CC77CE58D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5448D-7ED8-F4EE-D5A6-56E14DEFC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53FE4-3C41-5BE2-2D29-582354191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46B818-7219-46E5-B875-4CFA3FE4E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9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 descr="A black text with pink and purple colors&#10;&#10;Description automatically generated">
            <a:extLst>
              <a:ext uri="{FF2B5EF4-FFF2-40B4-BE49-F238E27FC236}">
                <a16:creationId xmlns:a16="http://schemas.microsoft.com/office/drawing/2014/main" id="{C63E2A4E-CDB6-85D3-1CE3-DBC9382362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3"/>
          <a:stretch/>
        </p:blipFill>
        <p:spPr>
          <a:xfrm>
            <a:off x="838200" y="704765"/>
            <a:ext cx="10628376" cy="5440003"/>
          </a:xfrm>
          <a:prstGeom prst="rect">
            <a:avLst/>
          </a:prstGeom>
        </p:spPr>
      </p:pic>
      <p:pic>
        <p:nvPicPr>
          <p:cNvPr id="5" name="Picture 4" descr="A logo with green letters&#10;&#10;Description automatically generated">
            <a:extLst>
              <a:ext uri="{FF2B5EF4-FFF2-40B4-BE49-F238E27FC236}">
                <a16:creationId xmlns:a16="http://schemas.microsoft.com/office/drawing/2014/main" id="{7CB77A32-E183-1B77-7D26-FA2FA852E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42" y="-1"/>
            <a:ext cx="1254871" cy="838609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752E5-B233-155C-3743-45877085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31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2A17F1-7683-A1CC-F9CF-4FA582F2F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                     INTRODUCTION OF CAP</a:t>
            </a: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0D567F42-8666-2C79-F830-AE8932B68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902890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Constructors Association of Pakistan (CAP) was established in 1997.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Registered with the Director General Trade Organization of Pakistan (DGTO) as the sole representative of the construction industry.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Incorporated under the Companies ordinance and licensed by the Ministry of Commerce.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Member of the governing body of the Pakistan Engineering Council (PEC) and member of the executive committee of the Federation of Pakistan Chambers of Commerce &amp; Industry (FPCCI)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Bearers located in all provinces of Pakistan.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CFCE0D0-8680-3D85-1CF2-A6969938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5" name="Picture 4" descr="A logo with green letters&#10;&#10;Description automatically generated">
            <a:extLst>
              <a:ext uri="{FF2B5EF4-FFF2-40B4-BE49-F238E27FC236}">
                <a16:creationId xmlns:a16="http://schemas.microsoft.com/office/drawing/2014/main" id="{C1BE902F-753E-0200-8E63-0FDA33AAA1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0077" y="0"/>
            <a:ext cx="941736" cy="78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7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30CCA1A-F5FA-2347-82EE-4F07A3DC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847" y="30024"/>
            <a:ext cx="9392421" cy="1330841"/>
          </a:xfrm>
        </p:spPr>
        <p:txBody>
          <a:bodyPr>
            <a:normAutofit/>
          </a:bodyPr>
          <a:lstStyle/>
          <a:p>
            <a:r>
              <a:rPr lang="en-US" b="1" dirty="0"/>
              <a:t>CONSTRUCTION  INDUSTRY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F574A8F-9114-1BD1-CFF8-7F1417FB5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220" y="1193411"/>
            <a:ext cx="10216579" cy="4471177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Construction Industry is defined as the three C’s (Client, Consultant &amp; Contractors).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Construction is a service industry.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Striking difference between a constructor and a developer.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Associated industries/Vendors/Suppliers</a:t>
            </a: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Road Projects-      12+ </a:t>
            </a: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Building Works-     40+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Largest Employment generator after Agriculture.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said - 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“When construction moves, the country moves”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Unfortunately, the share in GDP in the regional context is the lowest: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F57196D-7B00-48A0-C663-23EA8C74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z="1000"/>
              <a:pPr>
                <a:spcAft>
                  <a:spcPts val="600"/>
                </a:spcAft>
              </a:pPr>
              <a:t>3</a:t>
            </a:fld>
            <a:endParaRPr lang="en-US" sz="1000"/>
          </a:p>
        </p:txBody>
      </p:sp>
      <p:pic>
        <p:nvPicPr>
          <p:cNvPr id="7" name="Picture 6" descr="A logo with green letters&#10;&#10;Description automatically generated">
            <a:extLst>
              <a:ext uri="{FF2B5EF4-FFF2-40B4-BE49-F238E27FC236}">
                <a16:creationId xmlns:a16="http://schemas.microsoft.com/office/drawing/2014/main" id="{636BFD50-F747-DCFC-D947-D3B4DFA0DE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0077" y="0"/>
            <a:ext cx="941736" cy="782438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01C656A-8FBD-18CF-5DC9-F5C442044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40039"/>
              </p:ext>
            </p:extLst>
          </p:nvPr>
        </p:nvGraphicFramePr>
        <p:xfrm>
          <a:off x="3701747" y="5508443"/>
          <a:ext cx="4788506" cy="10376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93954">
                  <a:extLst>
                    <a:ext uri="{9D8B030D-6E8A-4147-A177-3AD203B41FA5}">
                      <a16:colId xmlns:a16="http://schemas.microsoft.com/office/drawing/2014/main" val="4137730637"/>
                    </a:ext>
                  </a:extLst>
                </a:gridCol>
                <a:gridCol w="2076548">
                  <a:extLst>
                    <a:ext uri="{9D8B030D-6E8A-4147-A177-3AD203B41FA5}">
                      <a16:colId xmlns:a16="http://schemas.microsoft.com/office/drawing/2014/main" val="582583707"/>
                    </a:ext>
                  </a:extLst>
                </a:gridCol>
                <a:gridCol w="1618004">
                  <a:extLst>
                    <a:ext uri="{9D8B030D-6E8A-4147-A177-3AD203B41FA5}">
                      <a16:colId xmlns:a16="http://schemas.microsoft.com/office/drawing/2014/main" val="143400937"/>
                    </a:ext>
                  </a:extLst>
                </a:gridCol>
              </a:tblGrid>
              <a:tr h="518810">
                <a:tc>
                  <a:txBody>
                    <a:bodyPr/>
                    <a:lstStyle/>
                    <a:p>
                      <a:pPr algn="ctr"/>
                      <a:r>
                        <a:rPr lang="en-US" sz="2300" b="1"/>
                        <a:t>India</a:t>
                      </a:r>
                    </a:p>
                  </a:txBody>
                  <a:tcPr marL="117911" marR="117911" marT="58956" marB="589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/>
                        <a:t>Bangladesh</a:t>
                      </a:r>
                    </a:p>
                  </a:txBody>
                  <a:tcPr marL="117911" marR="117911" marT="58956" marB="589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/>
                        <a:t>Pakistan</a:t>
                      </a:r>
                    </a:p>
                  </a:txBody>
                  <a:tcPr marL="117911" marR="117911" marT="58956" marB="58956"/>
                </a:tc>
                <a:extLst>
                  <a:ext uri="{0D108BD9-81ED-4DB2-BD59-A6C34878D82A}">
                    <a16:rowId xmlns:a16="http://schemas.microsoft.com/office/drawing/2014/main" val="3386377199"/>
                  </a:ext>
                </a:extLst>
              </a:tr>
              <a:tr h="518810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8.2%</a:t>
                      </a:r>
                    </a:p>
                  </a:txBody>
                  <a:tcPr marL="117911" marR="117911" marT="58956" marB="589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4%</a:t>
                      </a:r>
                    </a:p>
                  </a:txBody>
                  <a:tcPr marL="117911" marR="117911" marT="58956" marB="589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2.46%</a:t>
                      </a:r>
                    </a:p>
                  </a:txBody>
                  <a:tcPr marL="117911" marR="117911" marT="58956" marB="58956"/>
                </a:tc>
                <a:extLst>
                  <a:ext uri="{0D108BD9-81ED-4DB2-BD59-A6C34878D82A}">
                    <a16:rowId xmlns:a16="http://schemas.microsoft.com/office/drawing/2014/main" val="932661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060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01E7-91DA-56DC-F680-56854B1CE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32" y="215224"/>
            <a:ext cx="1063064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CONSTRUCTION  FIRM REGISTRATION WITH PEC          AS  ON 30-06-2024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74246285-AB21-3038-511D-E55C7772C9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90426"/>
              </p:ext>
            </p:extLst>
          </p:nvPr>
        </p:nvGraphicFramePr>
        <p:xfrm>
          <a:off x="838200" y="1690688"/>
          <a:ext cx="9175229" cy="5167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606">
                  <a:extLst>
                    <a:ext uri="{9D8B030D-6E8A-4147-A177-3AD203B41FA5}">
                      <a16:colId xmlns:a16="http://schemas.microsoft.com/office/drawing/2014/main" val="381816702"/>
                    </a:ext>
                  </a:extLst>
                </a:gridCol>
                <a:gridCol w="3382754">
                  <a:extLst>
                    <a:ext uri="{9D8B030D-6E8A-4147-A177-3AD203B41FA5}">
                      <a16:colId xmlns:a16="http://schemas.microsoft.com/office/drawing/2014/main" val="424221801"/>
                    </a:ext>
                  </a:extLst>
                </a:gridCol>
                <a:gridCol w="2599104">
                  <a:extLst>
                    <a:ext uri="{9D8B030D-6E8A-4147-A177-3AD203B41FA5}">
                      <a16:colId xmlns:a16="http://schemas.microsoft.com/office/drawing/2014/main" val="3914263359"/>
                    </a:ext>
                  </a:extLst>
                </a:gridCol>
                <a:gridCol w="969765">
                  <a:extLst>
                    <a:ext uri="{9D8B030D-6E8A-4147-A177-3AD203B41FA5}">
                      <a16:colId xmlns:a16="http://schemas.microsoft.com/office/drawing/2014/main" val="3960860683"/>
                    </a:ext>
                  </a:extLst>
                </a:gridCol>
              </a:tblGrid>
              <a:tr h="837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CATEGORY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Number of constructors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u="none" strike="noStrike" dirty="0">
                          <a:effectLst/>
                        </a:rPr>
                        <a:t>Limit</a:t>
                      </a:r>
                      <a:r>
                        <a:rPr lang="en-US" sz="2400" b="1" u="none" strike="noStrike" dirty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RS (M)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445603"/>
                  </a:ext>
                </a:extLst>
              </a:tr>
              <a:tr h="431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C-A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447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No Limit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1.81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823397"/>
                  </a:ext>
                </a:extLst>
              </a:tr>
              <a:tr h="418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C-B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174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959851"/>
                  </a:ext>
                </a:extLst>
              </a:tr>
              <a:tr h="457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C-1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665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2500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2.69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24447"/>
                  </a:ext>
                </a:extLst>
              </a:tr>
              <a:tr h="467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C-2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1484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   6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988347"/>
                  </a:ext>
                </a:extLst>
              </a:tr>
              <a:tr h="490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C-3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2583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10.45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198445"/>
                  </a:ext>
                </a:extLst>
              </a:tr>
              <a:tr h="4842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C-4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4661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18.87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901932"/>
                  </a:ext>
                </a:extLst>
              </a:tr>
              <a:tr h="5332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C-5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5494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22.24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7419"/>
                  </a:ext>
                </a:extLst>
              </a:tr>
              <a:tr h="5005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C-6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9187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37.20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984848"/>
                  </a:ext>
                </a:extLst>
              </a:tr>
              <a:tr h="5458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TOTAL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24695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0" marR="7600" marT="76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91871"/>
                  </a:ext>
                </a:extLst>
              </a:tr>
            </a:tbl>
          </a:graphicData>
        </a:graphic>
      </p:graphicFrame>
      <p:pic>
        <p:nvPicPr>
          <p:cNvPr id="5" name="Picture 4" descr="A logo with green letters&#10;&#10;Description automatically generated">
            <a:extLst>
              <a:ext uri="{FF2B5EF4-FFF2-40B4-BE49-F238E27FC236}">
                <a16:creationId xmlns:a16="http://schemas.microsoft.com/office/drawing/2014/main" id="{A8509F89-5131-01C7-30E1-0E7C35B3B0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0077" y="0"/>
            <a:ext cx="941736" cy="7824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04DF814-E46F-6D8B-0661-94FD4B97DFE7}"/>
              </a:ext>
            </a:extLst>
          </p:cNvPr>
          <p:cNvSpPr>
            <a:spLocks/>
          </p:cNvSpPr>
          <p:nvPr/>
        </p:nvSpPr>
        <p:spPr>
          <a:xfrm>
            <a:off x="10013429" y="4274344"/>
            <a:ext cx="1959078" cy="203796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88.7%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5333E-081B-8BEB-4E90-BC67D300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5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graph of growth in construction sector&#10;&#10;Description automatically generated">
            <a:extLst>
              <a:ext uri="{FF2B5EF4-FFF2-40B4-BE49-F238E27FC236}">
                <a16:creationId xmlns:a16="http://schemas.microsoft.com/office/drawing/2014/main" id="{B9B4B97C-A6AD-4459-AA9F-4B60AAA41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BF87F289-91E3-6109-ED7F-153E5FF8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B46B818-7219-46E5-B875-4CFA3FE4E820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31" name="Picture 30" descr="A logo with green letters&#10;&#10;Description automatically generated">
            <a:extLst>
              <a:ext uri="{FF2B5EF4-FFF2-40B4-BE49-F238E27FC236}">
                <a16:creationId xmlns:a16="http://schemas.microsoft.com/office/drawing/2014/main" id="{90601812-63CB-3552-6B43-86DEA7E72A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42" y="-1"/>
            <a:ext cx="1254871" cy="83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09C359-02F0-585F-9568-EDC6F6115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965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    </a:t>
            </a:r>
            <a:r>
              <a:rPr lang="en-US" b="1" u="sng" dirty="0"/>
              <a:t>TAX REGIME</a:t>
            </a:r>
            <a:br>
              <a:rPr lang="en-US" b="1" dirty="0"/>
            </a:br>
            <a:r>
              <a:rPr lang="en-US" b="1" u="sng" dirty="0"/>
              <a:t>GENERAL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B8E6C1-1B76-D651-76C6-094F86C9E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5560"/>
            <a:ext cx="10650794" cy="4616245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 durable, equitable &amp; sustainable growth, a fair, simple and consistent tax regime featuring:</a:t>
            </a:r>
          </a:p>
          <a:p>
            <a:pPr marL="742950" marR="0" lvl="1" indent="-285750">
              <a:lnSpc>
                <a:spcPct val="115000"/>
              </a:lnSpc>
              <a:buFont typeface="+mj-lt"/>
              <a:buAutoNum type="alphaLcParenR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Ease of compliance  </a:t>
            </a:r>
          </a:p>
          <a:p>
            <a:pPr marL="742950" marR="0" lvl="1" indent="-285750">
              <a:lnSpc>
                <a:spcPct val="115000"/>
              </a:lnSpc>
              <a:buFont typeface="+mj-lt"/>
              <a:buAutoNum type="alphaLcParenR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Low cost of compliance</a:t>
            </a:r>
          </a:p>
          <a:p>
            <a:pPr marL="457200" marR="0" lvl="1" indent="0">
              <a:lnSpc>
                <a:spcPct val="115000"/>
              </a:lnSpc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is of paramount importance </a:t>
            </a:r>
          </a:p>
          <a:p>
            <a:pPr marL="342900" marR="0" lvl="0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It Should be clearly understood and accepted that tax increase inhibits growth.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Policies to be formulated with stakeholders on board and considering the ground realities pertaining in the country</a:t>
            </a:r>
            <a:r>
              <a:rPr lang="en-US" sz="3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endParaRPr lang="en-US" sz="3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BA3E91-D6D2-168D-6DF1-47BC462DF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6</a:t>
            </a:fld>
            <a:endParaRPr lang="en-US"/>
          </a:p>
        </p:txBody>
      </p:sp>
      <p:pic>
        <p:nvPicPr>
          <p:cNvPr id="11" name="Picture 10" descr="A logo with green letters&#10;&#10;Description automatically generated">
            <a:extLst>
              <a:ext uri="{FF2B5EF4-FFF2-40B4-BE49-F238E27FC236}">
                <a16:creationId xmlns:a16="http://schemas.microsoft.com/office/drawing/2014/main" id="{60A806FC-854C-53D5-7274-A6113EED79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42" y="-1"/>
            <a:ext cx="1254871" cy="83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5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ABE94-E712-3728-0E73-9F2375997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2" y="344537"/>
            <a:ext cx="10515600" cy="988142"/>
          </a:xfrm>
        </p:spPr>
        <p:txBody>
          <a:bodyPr>
            <a:normAutofit fontScale="90000"/>
          </a:bodyPr>
          <a:lstStyle/>
          <a:p>
            <a:pPr algn="ctr">
              <a:lnSpc>
                <a:spcPct val="50000"/>
              </a:lnSpc>
            </a:pPr>
            <a:br>
              <a:rPr lang="en-US" sz="3200" b="1" u="sng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b="1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sz="3600" b="1" u="sng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TAX REFORMS FOR CONSTRUCTION SECTOR</a:t>
            </a:r>
            <a:br>
              <a:rPr lang="en-US" sz="3600" b="1" u="sng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6D4F1-81E5-086F-7E25-E2BE4544A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39" y="1028599"/>
            <a:ext cx="11353800" cy="6168614"/>
          </a:xfrm>
        </p:spPr>
        <p:txBody>
          <a:bodyPr>
            <a:normAutofit/>
          </a:bodyPr>
          <a:lstStyle/>
          <a:p>
            <a:pPr marL="342900" marR="18415" lvl="0" indent="-342900" algn="just">
              <a:buFont typeface="Symbol" panose="05050102010706020507" pitchFamily="18" charset="2"/>
              <a:buChar char=""/>
            </a:pP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marR="18415" lvl="0" indent="-514350" algn="just">
              <a:buFont typeface="+mj-lt"/>
              <a:buAutoNum type="alphaUcPeriod"/>
            </a:pPr>
            <a:r>
              <a:rPr lang="en-US" sz="2600" b="1" u="sng" strike="noStrike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INCOME TAX </a:t>
            </a:r>
            <a:endParaRPr lang="en-US" sz="2600" u="none" strike="noStrik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8415" algn="just">
              <a:lnSpc>
                <a:spcPct val="150000"/>
              </a:lnSpc>
            </a:pPr>
            <a:r>
              <a:rPr lang="en-US" sz="2600" b="1" spc="4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Current Status- Min Tax Regime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A.O. P-COMPANIES                8% -7.5%   AT SOURCE</a:t>
            </a:r>
          </a:p>
          <a:p>
            <a:pPr marR="18415" algn="just"/>
            <a:r>
              <a:rPr lang="en-US" sz="2600" spc="4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Engineering estimates allow 10% profit to the contractor on Government projects.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600" kern="0" spc="4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29% Corporate Tax which envisages a tax demand of 2.9% of turnover</a:t>
            </a:r>
            <a:r>
              <a:rPr lang="en-US" sz="1300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endParaRPr lang="en-US" sz="1300" spc="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8415" indent="0" algn="just">
              <a:buNone/>
            </a:pPr>
            <a:r>
              <a:rPr lang="en-US" sz="2600" b="1" spc="4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  <a:r>
              <a:rPr lang="en-US" sz="1200" b="1" u="none" strike="noStrike" spc="4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8415" lvl="0" indent="-342900" algn="just">
              <a:buFont typeface="Arial" panose="020B0604020202020204" pitchFamily="34" charset="0"/>
              <a:buChar char="•"/>
            </a:pPr>
            <a:r>
              <a:rPr lang="en-US" sz="2600" kern="0" spc="4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maximum of 2% may be withheld as advance tax. The balance is to be adjusted/ paid with a tax return.</a:t>
            </a:r>
          </a:p>
          <a:p>
            <a:pPr marL="0" indent="0">
              <a:buNone/>
            </a:pPr>
            <a:endParaRPr lang="en-US" sz="1200" dirty="0"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7F41B-4DD9-C749-7136-B4898EBBF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A logo with green letters&#10;&#10;Description automatically generated">
            <a:extLst>
              <a:ext uri="{FF2B5EF4-FFF2-40B4-BE49-F238E27FC236}">
                <a16:creationId xmlns:a16="http://schemas.microsoft.com/office/drawing/2014/main" id="{74DD35BF-5920-A671-67B5-7C449DC3A8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42" y="-1"/>
            <a:ext cx="1254871" cy="83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6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C0B33DE-1EB6-4CC9-2367-75B1B62D1A9B}"/>
              </a:ext>
            </a:extLst>
          </p:cNvPr>
          <p:cNvSpPr txBox="1">
            <a:spLocks/>
          </p:cNvSpPr>
          <p:nvPr/>
        </p:nvSpPr>
        <p:spPr>
          <a:xfrm>
            <a:off x="587478" y="4155870"/>
            <a:ext cx="10515600" cy="187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193DA4A-810B-DFE2-C775-BF19382A1B19}"/>
              </a:ext>
            </a:extLst>
          </p:cNvPr>
          <p:cNvSpPr txBox="1">
            <a:spLocks/>
          </p:cNvSpPr>
          <p:nvPr/>
        </p:nvSpPr>
        <p:spPr>
          <a:xfrm>
            <a:off x="646471" y="4023134"/>
            <a:ext cx="10515600" cy="187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87ACAA-AEB6-1641-42D0-7D204C5154A8}"/>
              </a:ext>
            </a:extLst>
          </p:cNvPr>
          <p:cNvSpPr txBox="1"/>
          <p:nvPr/>
        </p:nvSpPr>
        <p:spPr>
          <a:xfrm>
            <a:off x="0" y="-47506"/>
            <a:ext cx="12192000" cy="6586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8415" lvl="0" algn="just"/>
            <a:endParaRPr lang="en-US" sz="2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indent="-171450">
              <a:tabLst>
                <a:tab pos="-320040" algn="dec"/>
                <a:tab pos="137160" algn="dec"/>
                <a:tab pos="182880" algn="dec"/>
              </a:tabLst>
            </a:pPr>
            <a:r>
              <a:rPr lang="en-US" sz="24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2400" b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u="sng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WITHHOLDING AGENT</a:t>
            </a:r>
            <a:endParaRPr lang="en-US" sz="26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>
              <a:tabLst>
                <a:tab pos="-320040" algn="dec"/>
                <a:tab pos="137160" algn="dec"/>
                <a:tab pos="182880" algn="dec"/>
              </a:tabLst>
            </a:pPr>
            <a:r>
              <a:rPr lang="en-US" sz="20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8415" lvl="0" indent="-342900" algn="just">
              <a:buFont typeface="Symbol" panose="05050102010706020507" pitchFamily="18" charset="2"/>
              <a:buChar char=""/>
            </a:pPr>
            <a:r>
              <a:rPr lang="en-US" sz="2400" spc="8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Dynamics of the construction industry are such that </a:t>
            </a:r>
            <a:r>
              <a:rPr lang="en-US" sz="2400" b="1" spc="8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small-scale</a:t>
            </a:r>
            <a:r>
              <a:rPr lang="en-US" sz="2400" spc="8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spc="8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suppliers</a:t>
            </a:r>
            <a:r>
              <a:rPr lang="en-US" sz="2400" spc="8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400" b="1" spc="8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sub-contractors</a:t>
            </a:r>
            <a:r>
              <a:rPr lang="en-US" sz="2400" spc="65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not registered and don't have Bank accounts </a:t>
            </a:r>
            <a:r>
              <a:rPr lang="en-US" sz="2400" spc="6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 </a:t>
            </a:r>
            <a:r>
              <a:rPr lang="en-US" sz="2400" b="1" spc="6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NTN numbers</a:t>
            </a:r>
            <a:r>
              <a:rPr lang="en-US" sz="2400" spc="105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4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18415" algn="just"/>
            <a:r>
              <a:rPr lang="en-US" sz="2000" b="1" spc="4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18415" algn="just"/>
            <a:r>
              <a:rPr lang="en-US" sz="2800" b="1" u="sng" spc="4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marL="0" marR="18415" indent="228600" algn="just"/>
            <a:r>
              <a:rPr lang="en-US" sz="2000" b="1" u="none" strike="noStrike" spc="4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45720" lvl="0" indent="-342900" algn="just">
              <a:buFont typeface="Symbol" panose="05050102010706020507" pitchFamily="18" charset="2"/>
              <a:buChar char=""/>
            </a:pPr>
            <a:r>
              <a:rPr lang="en-US" sz="2400" spc="8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Contractors should</a:t>
            </a:r>
            <a:r>
              <a:rPr lang="en-US" sz="2400" b="1" spc="8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en-US" sz="2400" spc="8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treated as withholding tax agents against the purchase of material, or services.</a:t>
            </a:r>
          </a:p>
          <a:p>
            <a:pPr marL="228600" marR="45720" algn="ctr">
              <a:lnSpc>
                <a:spcPct val="150000"/>
              </a:lnSpc>
            </a:pPr>
            <a:r>
              <a:rPr lang="en-US" sz="2000" spc="3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marL="342900" marR="45720" lvl="0" indent="-342900" algn="just">
              <a:buFont typeface="Symbol" panose="05050102010706020507" pitchFamily="18" charset="2"/>
              <a:buChar char=""/>
            </a:pPr>
            <a:r>
              <a:rPr lang="en-US" sz="2400" spc="8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of Turnover may be allowed as Cash transactions</a:t>
            </a:r>
            <a:r>
              <a:rPr lang="en-US" sz="2000" spc="35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marR="18415" indent="-628650" algn="just"/>
            <a:r>
              <a:rPr lang="en-US" sz="2000" spc="-2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4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18415" indent="-457200" algn="just">
              <a:tabLst>
                <a:tab pos="228600" algn="l"/>
              </a:tabLst>
            </a:pPr>
            <a:r>
              <a:rPr lang="en-US" sz="26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C).  SALES TAX ON SERVICES</a:t>
            </a:r>
          </a:p>
          <a:p>
            <a:pPr marL="628650" marR="18415" indent="-628650" algn="just"/>
            <a:r>
              <a:rPr lang="en-US" sz="2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18415" lvl="0" indent="-342900" algn="just">
              <a:buFont typeface="Symbol" panose="05050102010706020507" pitchFamily="18" charset="2"/>
              <a:buChar char=""/>
            </a:pPr>
            <a:r>
              <a:rPr lang="en-US" sz="2400" spc="8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 tax on services is, by law, to be paid by the service receiver. However, the service provider has been made liable in case the receiver fails to do so.</a:t>
            </a:r>
            <a:endParaRPr lang="en-US" sz="2400" spc="8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B5AE68B-4997-0341-D5A9-D1375378A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818-7219-46E5-B875-4CFA3FE4E820}" type="slidenum">
              <a:rPr lang="en-US" smtClean="0"/>
              <a:t>8</a:t>
            </a:fld>
            <a:endParaRPr lang="en-US"/>
          </a:p>
        </p:txBody>
      </p:sp>
      <p:pic>
        <p:nvPicPr>
          <p:cNvPr id="14" name="Picture 13" descr="A logo with green letters&#10;&#10;Description automatically generated">
            <a:extLst>
              <a:ext uri="{FF2B5EF4-FFF2-40B4-BE49-F238E27FC236}">
                <a16:creationId xmlns:a16="http://schemas.microsoft.com/office/drawing/2014/main" id="{B72A2CE2-8A10-FA2A-A6BE-DB34C3D993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42" y="-1"/>
            <a:ext cx="1254871" cy="83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178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079AE0-9317-C3CF-A033-F1B15B9C8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70731-DEB8-FAB4-14C8-D303D737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7444" y="6356350"/>
            <a:ext cx="88635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B46B818-7219-46E5-B875-4CFA3FE4E820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logo with green letters&#10;&#10;Description automatically generated">
            <a:extLst>
              <a:ext uri="{FF2B5EF4-FFF2-40B4-BE49-F238E27FC236}">
                <a16:creationId xmlns:a16="http://schemas.microsoft.com/office/drawing/2014/main" id="{7E71A08D-78E7-5BE7-EA89-B3AAAE8C42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42" y="-1"/>
            <a:ext cx="1254871" cy="83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7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510</Words>
  <Application>Microsoft Office PowerPoint</Application>
  <PresentationFormat>Widescreen</PresentationFormat>
  <Paragraphs>111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Cambria</vt:lpstr>
      <vt:lpstr>Symbol</vt:lpstr>
      <vt:lpstr>Wingdings</vt:lpstr>
      <vt:lpstr>Office Theme</vt:lpstr>
      <vt:lpstr>PowerPoint Presentation</vt:lpstr>
      <vt:lpstr>                     INTRODUCTION OF CAP</vt:lpstr>
      <vt:lpstr>CONSTRUCTION  INDUSTRY</vt:lpstr>
      <vt:lpstr>CONSTRUCTION  FIRM REGISTRATION WITH PEC          AS  ON 30-06-2024</vt:lpstr>
      <vt:lpstr>PowerPoint Presentation</vt:lpstr>
      <vt:lpstr>                                           TAX REGIME GENERAL</vt:lpstr>
      <vt:lpstr>        TAX REFORMS FOR CONSTRUCTION SECTOR 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Abu Sufyan</dc:creator>
  <cp:lastModifiedBy>Abu Sufyan</cp:lastModifiedBy>
  <cp:revision>4</cp:revision>
  <dcterms:created xsi:type="dcterms:W3CDTF">2024-11-12T11:32:07Z</dcterms:created>
  <dcterms:modified xsi:type="dcterms:W3CDTF">2024-11-13T12:21:55Z</dcterms:modified>
</cp:coreProperties>
</file>